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300" r:id="rId5"/>
    <p:sldId id="301" r:id="rId6"/>
    <p:sldId id="302" r:id="rId7"/>
    <p:sldId id="303" r:id="rId8"/>
    <p:sldId id="304" r:id="rId9"/>
    <p:sldId id="305" r:id="rId10"/>
    <p:sldId id="307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734"/>
    <a:srgbClr val="3B3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03D3A2-EEDE-4498-91E0-2BEC61898EAA}" v="97" dt="2026-09-18T11:59:23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Podkoritnik" userId="4fc70742-172e-499c-a640-a09fbc03c57c" providerId="ADAL" clId="{6C85398D-BD38-457D-B7A7-93E8D5B6A28C}"/>
    <pc:docChg chg="undo redo custSel addSld delSld modSld">
      <pc:chgData name="Laura Podkoritnik" userId="4fc70742-172e-499c-a640-a09fbc03c57c" providerId="ADAL" clId="{6C85398D-BD38-457D-B7A7-93E8D5B6A28C}" dt="2026-09-18T11:59:06.172" v="544" actId="20577"/>
      <pc:docMkLst>
        <pc:docMk/>
      </pc:docMkLst>
      <pc:sldChg chg="modSp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0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0"/>
            <ac:spMk id="8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59:06.172" v="544" actId="20577"/>
        <pc:sldMkLst>
          <pc:docMk/>
          <pc:sldMk cId="0" sldId="301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10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39:28.225" v="77" actId="20577"/>
          <ac:spMkLst>
            <pc:docMk/>
            <pc:sldMk cId="0" sldId="301"/>
            <ac:spMk id="1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10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0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9:06.172" v="544" actId="20577"/>
          <ac:spMkLst>
            <pc:docMk/>
            <pc:sldMk cId="0" sldId="301"/>
            <ac:spMk id="40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9:02.715" v="541"/>
          <ac:spMkLst>
            <pc:docMk/>
            <pc:sldMk cId="0" sldId="301"/>
            <ac:spMk id="40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0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0:57.277" v="125"/>
          <ac:spMkLst>
            <pc:docMk/>
            <pc:sldMk cId="0" sldId="301"/>
            <ac:spMk id="41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1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1"/>
            <ac:spMk id="412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2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1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2:34.899" v="198" actId="20577"/>
          <ac:spMkLst>
            <pc:docMk/>
            <pc:sldMk cId="0" sldId="302"/>
            <ac:spMk id="10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1:52.046" v="193" actId="20577"/>
          <ac:spMkLst>
            <pc:docMk/>
            <pc:sldMk cId="0" sldId="302"/>
            <ac:spMk id="11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1:47.742" v="174"/>
          <ac:spMkLst>
            <pc:docMk/>
            <pc:sldMk cId="0" sldId="302"/>
            <ac:spMk id="41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3:29.276" v="202"/>
          <ac:spMkLst>
            <pc:docMk/>
            <pc:sldMk cId="0" sldId="302"/>
            <ac:spMk id="41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3:42.052" v="204"/>
          <ac:spMkLst>
            <pc:docMk/>
            <pc:sldMk cId="0" sldId="302"/>
            <ac:spMk id="42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3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3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3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3:54.079" v="206"/>
          <ac:spMkLst>
            <pc:docMk/>
            <pc:sldMk cId="0" sldId="302"/>
            <ac:spMk id="43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3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4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4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4:03.987" v="210"/>
          <ac:spMkLst>
            <pc:docMk/>
            <pc:sldMk cId="0" sldId="302"/>
            <ac:spMk id="45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4:09.672" v="214" actId="20577"/>
          <ac:spMkLst>
            <pc:docMk/>
            <pc:sldMk cId="0" sldId="302"/>
            <ac:spMk id="45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4:27.915" v="218"/>
          <ac:spMkLst>
            <pc:docMk/>
            <pc:sldMk cId="0" sldId="302"/>
            <ac:spMk id="45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4:37.984" v="220"/>
          <ac:spMkLst>
            <pc:docMk/>
            <pc:sldMk cId="0" sldId="302"/>
            <ac:spMk id="45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2"/>
            <ac:spMk id="463" creationId="{00000000-0000-0000-0000-000000000000}"/>
          </ac:spMkLst>
        </pc:spChg>
      </pc:sldChg>
      <pc:sldChg chg="addSp delSp modSp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3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14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5:27.975" v="246"/>
          <ac:spMkLst>
            <pc:docMk/>
            <pc:sldMk cId="0" sldId="303"/>
            <ac:spMk id="145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6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6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6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6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6:00.791" v="252" actId="20577"/>
          <ac:spMkLst>
            <pc:docMk/>
            <pc:sldMk cId="0" sldId="303"/>
            <ac:spMk id="47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6:17.720" v="262" actId="20577"/>
          <ac:spMkLst>
            <pc:docMk/>
            <pc:sldMk cId="0" sldId="303"/>
            <ac:spMk id="47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7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7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6:50.822" v="268" actId="20577"/>
          <ac:spMkLst>
            <pc:docMk/>
            <pc:sldMk cId="0" sldId="303"/>
            <ac:spMk id="47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7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7:27.078" v="276"/>
          <ac:spMkLst>
            <pc:docMk/>
            <pc:sldMk cId="0" sldId="303"/>
            <ac:spMk id="48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8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3"/>
            <ac:spMk id="48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8:12.753" v="282" actId="20577"/>
          <ac:spMkLst>
            <pc:docMk/>
            <pc:sldMk cId="0" sldId="303"/>
            <ac:spMk id="485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4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20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2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8:25.340" v="284"/>
          <ac:spMkLst>
            <pc:docMk/>
            <pc:sldMk cId="0" sldId="304"/>
            <ac:spMk id="20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8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8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8:55.897" v="327" actId="20577"/>
          <ac:spMkLst>
            <pc:docMk/>
            <pc:sldMk cId="0" sldId="304"/>
            <ac:spMk id="49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9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9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9:14.967" v="364" actId="20577"/>
          <ac:spMkLst>
            <pc:docMk/>
            <pc:sldMk cId="0" sldId="304"/>
            <ac:spMk id="49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9:03.953" v="339" actId="20577"/>
          <ac:spMkLst>
            <pc:docMk/>
            <pc:sldMk cId="0" sldId="304"/>
            <ac:spMk id="49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9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9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49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9:35.557" v="367" actId="20577"/>
          <ac:spMkLst>
            <pc:docMk/>
            <pc:sldMk cId="0" sldId="304"/>
            <ac:spMk id="50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4"/>
            <ac:spMk id="50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49:53.957" v="408" actId="20577"/>
          <ac:spMkLst>
            <pc:docMk/>
            <pc:sldMk cId="0" sldId="304"/>
            <ac:spMk id="5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1:22.453" v="429" actId="12"/>
          <ac:spMkLst>
            <pc:docMk/>
            <pc:sldMk cId="0" sldId="304"/>
            <ac:spMk id="503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5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23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7:24.724" v="517" actId="20577"/>
          <ac:spMkLst>
            <pc:docMk/>
            <pc:sldMk cId="0" sldId="305"/>
            <ac:spMk id="23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7:29.576" v="536" actId="20577"/>
          <ac:spMkLst>
            <pc:docMk/>
            <pc:sldMk cId="0" sldId="305"/>
            <ac:spMk id="23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0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7:15.517" v="510" actId="20577"/>
          <ac:spMkLst>
            <pc:docMk/>
            <pc:sldMk cId="0" sldId="305"/>
            <ac:spMk id="50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0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5:51.979" v="486"/>
          <ac:spMkLst>
            <pc:docMk/>
            <pc:sldMk cId="0" sldId="305"/>
            <ac:spMk id="5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4:49.370" v="454"/>
          <ac:spMkLst>
            <pc:docMk/>
            <pc:sldMk cId="0" sldId="305"/>
            <ac:spMk id="50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1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4:52.557" v="455"/>
          <ac:spMkLst>
            <pc:docMk/>
            <pc:sldMk cId="0" sldId="305"/>
            <ac:spMk id="51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1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5:04.789" v="457"/>
          <ac:spMkLst>
            <pc:docMk/>
            <pc:sldMk cId="0" sldId="305"/>
            <ac:spMk id="51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1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5:07.837" v="458"/>
          <ac:spMkLst>
            <pc:docMk/>
            <pc:sldMk cId="0" sldId="305"/>
            <ac:spMk id="5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5"/>
            <ac:spMk id="5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6:02.854" v="488"/>
          <ac:spMkLst>
            <pc:docMk/>
            <pc:sldMk cId="0" sldId="305"/>
            <ac:spMk id="522" creationId="{00000000-0000-0000-0000-000000000000}"/>
          </ac:spMkLst>
        </pc:spChg>
      </pc:sldChg>
      <pc:sldChg chg="del">
        <pc:chgData name="Laura Podkoritnik" userId="4fc70742-172e-499c-a640-a09fbc03c57c" providerId="ADAL" clId="{6C85398D-BD38-457D-B7A7-93E8D5B6A28C}" dt="2026-09-18T11:57:49.215" v="538" actId="47"/>
        <pc:sldMkLst>
          <pc:docMk/>
          <pc:sldMk cId="0" sldId="306"/>
        </pc:sldMkLst>
      </pc:sldChg>
      <pc:sldChg chg="modSp add mod">
        <pc:chgData name="Laura Podkoritnik" userId="4fc70742-172e-499c-a640-a09fbc03c57c" providerId="ADAL" clId="{6C85398D-BD38-457D-B7A7-93E8D5B6A28C}" dt="2026-09-18T11:58:33.602" v="539" actId="790"/>
        <pc:sldMkLst>
          <pc:docMk/>
          <pc:sldMk cId="0" sldId="307"/>
        </pc:sldMkLst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58:33.602" v="539" actId="790"/>
          <ac:spMkLst>
            <pc:docMk/>
            <pc:sldMk cId="0" sldId="307"/>
            <ac:spMk id="9" creationId="{37BD4D9F-6031-1E89-4186-8E36A78DCF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31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spacescompliance.eu/?page_id=58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8">
            <a:extLst>
              <a:ext uri="{FF2B5EF4-FFF2-40B4-BE49-F238E27FC236}">
                <a16:creationId xmlns:a16="http://schemas.microsoft.com/office/drawing/2014/main" id="{BA983C1F-C92C-57E0-E174-60B2A349A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0574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200" b="1" kern="0" spc="200" noProof="0" dirty="0">
                <a:solidFill>
                  <a:srgbClr val="4785C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SPACES COMPLIANCE FRAMEWORK</a:t>
            </a:r>
            <a:endParaRPr lang="en-GB" sz="1200" noProof="0" dirty="0"/>
          </a:p>
        </p:txBody>
      </p:sp>
      <p:sp>
        <p:nvSpPr>
          <p:cNvPr id="4" name="Text 1"/>
          <p:cNvSpPr/>
          <p:nvPr/>
        </p:nvSpPr>
        <p:spPr>
          <a:xfrm>
            <a:off x="594360" y="2423160"/>
            <a:ext cx="10241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GB" sz="4200" b="1" noProof="0" dirty="0">
                <a:solidFill>
                  <a:srgbClr val="071B30"/>
                </a:solidFill>
                <a:latin typeface="Roboto"/>
                <a:ea typeface="Roboto"/>
                <a:cs typeface="Roboto"/>
              </a:rPr>
              <a:t>Reference </a:t>
            </a:r>
            <a:r>
              <a:rPr lang="en-GB" sz="4200" b="1" noProof="0" dirty="0">
                <a:solidFill>
                  <a:srgbClr val="4785C3"/>
                </a:solidFill>
                <a:latin typeface="Roboto"/>
                <a:ea typeface="Roboto"/>
                <a:cs typeface="Roboto"/>
              </a:rPr>
              <a:t>Standards</a:t>
            </a:r>
            <a:endParaRPr lang="en-GB" sz="4200" noProof="0" dirty="0">
              <a:latin typeface="Roboto"/>
              <a:ea typeface="Roboto"/>
              <a:cs typeface="Roboto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008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GB" sz="1700" noProof="0" dirty="0">
                <a:solidFill>
                  <a:srgbClr val="3F4A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Standards, frameworks and regulations underpinning the DSCF. </a:t>
            </a:r>
            <a:endParaRPr lang="en-GB" sz="1700" noProof="0" dirty="0"/>
          </a:p>
        </p:txBody>
      </p:sp>
      <p:sp>
        <p:nvSpPr>
          <p:cNvPr id="6" name="Shape 3"/>
          <p:cNvSpPr/>
          <p:nvPr/>
        </p:nvSpPr>
        <p:spPr>
          <a:xfrm>
            <a:off x="640080" y="4892040"/>
            <a:ext cx="457200" cy="45720"/>
          </a:xfrm>
          <a:prstGeom prst="rect">
            <a:avLst/>
          </a:prstGeom>
          <a:solidFill>
            <a:srgbClr val="3B38EB"/>
          </a:solidFill>
          <a:ln/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 4"/>
          <p:cNvSpPr/>
          <p:nvPr/>
        </p:nvSpPr>
        <p:spPr>
          <a:xfrm>
            <a:off x="1234440" y="473659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300" b="1" noProof="0" dirty="0">
                <a:solidFill>
                  <a:srgbClr val="6B74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04</a:t>
            </a:r>
            <a:endParaRPr lang="en-GB" sz="1300" noProof="0" dirty="0"/>
          </a:p>
        </p:txBody>
      </p:sp>
      <p:sp>
        <p:nvSpPr>
          <p:cNvPr id="8" name="Text 5"/>
          <p:cNvSpPr/>
          <p:nvPr/>
        </p:nvSpPr>
        <p:spPr>
          <a:xfrm>
            <a:off x="640080" y="6172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DSCF  ·  Resources  ·  2026</a:t>
            </a:r>
            <a:endParaRPr lang="en-GB" sz="11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34611A99-EFBE-9EEC-0EB1-A17170425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01" name="TextBox 101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APPROACH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What role do they play? </a:t>
            </a:r>
          </a:p>
        </p:txBody>
      </p:sp>
      <p:sp>
        <p:nvSpPr>
          <p:cNvPr id="401" name="TextBox 401"/>
          <p:cNvSpPr txBox="1"/>
          <p:nvPr/>
        </p:nvSpPr>
        <p:spPr>
          <a:xfrm>
            <a:off x="640080" y="2212848"/>
            <a:ext cx="10881360" cy="7772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The DSCF does not start from scratch: its controls are anchored in existing regulatory and market consensus. 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This resource maps the standards, specifications and frameworks used by the DSCF as references, grouped by area, and explains the role each group plays in the assessment. </a:t>
            </a:r>
          </a:p>
        </p:txBody>
      </p:sp>
      <p:sp>
        <p:nvSpPr>
          <p:cNvPr id="402" name="TextBox 402"/>
          <p:cNvSpPr txBox="1"/>
          <p:nvPr/>
        </p:nvSpPr>
        <p:spPr>
          <a:xfrm>
            <a:off x="640080" y="3200400"/>
            <a:ext cx="1088136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00" b="1" spc="150" noProof="0" dirty="0">
                <a:solidFill>
                  <a:srgbClr val="6B7480"/>
                </a:solidFill>
                <a:latin typeface="Roboto"/>
              </a:rPr>
              <a:t>THE TWO FUNCTIONS</a:t>
            </a:r>
          </a:p>
        </p:txBody>
      </p:sp>
      <p:sp>
        <p:nvSpPr>
          <p:cNvPr id="403" name="Shape 403"/>
          <p:cNvSpPr/>
          <p:nvPr/>
        </p:nvSpPr>
        <p:spPr>
          <a:xfrm>
            <a:off x="640080" y="3493008"/>
            <a:ext cx="5280660" cy="1298448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04" name="Shape 404"/>
          <p:cNvSpPr/>
          <p:nvPr/>
        </p:nvSpPr>
        <p:spPr>
          <a:xfrm>
            <a:off x="877824" y="3657600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05" name="TextBox 405"/>
          <p:cNvSpPr txBox="1"/>
          <p:nvPr/>
        </p:nvSpPr>
        <p:spPr>
          <a:xfrm>
            <a:off x="877824" y="3803904"/>
            <a:ext cx="480060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b="1" noProof="0" dirty="0">
                <a:solidFill>
                  <a:srgbClr val="071B30"/>
                </a:solidFill>
                <a:latin typeface="Roboto"/>
              </a:rPr>
              <a:t>Anchoring</a:t>
            </a:r>
          </a:p>
        </p:txBody>
      </p:sp>
      <p:sp>
        <p:nvSpPr>
          <p:cNvPr id="406" name="TextBox 406"/>
          <p:cNvSpPr txBox="1"/>
          <p:nvPr/>
        </p:nvSpPr>
        <p:spPr>
          <a:xfrm>
            <a:off x="877824" y="4114800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Each control in the catalogue is mapped to the relevant sections and requirements that underpin it, with UNE 0087:2025 as the central reference. </a:t>
            </a:r>
          </a:p>
        </p:txBody>
      </p:sp>
      <p:sp>
        <p:nvSpPr>
          <p:cNvPr id="407" name="Shape 407"/>
          <p:cNvSpPr/>
          <p:nvPr/>
        </p:nvSpPr>
        <p:spPr>
          <a:xfrm>
            <a:off x="6240780" y="3493008"/>
            <a:ext cx="5280660" cy="1298448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08" name="Shape 408"/>
          <p:cNvSpPr/>
          <p:nvPr/>
        </p:nvSpPr>
        <p:spPr>
          <a:xfrm>
            <a:off x="6478524" y="3657600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09" name="TextBox 409"/>
          <p:cNvSpPr txBox="1"/>
          <p:nvPr/>
        </p:nvSpPr>
        <p:spPr>
          <a:xfrm>
            <a:off x="6478524" y="3803904"/>
            <a:ext cx="480060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b="1" noProof="0" dirty="0">
                <a:solidFill>
                  <a:srgbClr val="071B30"/>
                </a:solidFill>
                <a:latin typeface="Roboto"/>
              </a:rPr>
              <a:t>Alignment verdicts</a:t>
            </a:r>
          </a:p>
        </p:txBody>
      </p:sp>
      <p:sp>
        <p:nvSpPr>
          <p:cNvPr id="410" name="TextBox 410"/>
          <p:cNvSpPr txBox="1"/>
          <p:nvPr/>
        </p:nvSpPr>
        <p:spPr>
          <a:xfrm>
            <a:off x="6478524" y="4114800"/>
            <a:ext cx="480060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The assessment report translates the results into assessments against the relevant frameworks. </a:t>
            </a:r>
          </a:p>
        </p:txBody>
      </p:sp>
      <p:sp>
        <p:nvSpPr>
          <p:cNvPr id="411" name="Shape 411"/>
          <p:cNvSpPr/>
          <p:nvPr/>
        </p:nvSpPr>
        <p:spPr>
          <a:xfrm>
            <a:off x="640080" y="5047488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12" name="TextBox 412"/>
          <p:cNvSpPr txBox="1"/>
          <p:nvPr/>
        </p:nvSpPr>
        <p:spPr>
          <a:xfrm>
            <a:off x="640080" y="5266944"/>
            <a:ext cx="10881360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1400" b="1" noProof="0" dirty="0">
                <a:solidFill>
                  <a:srgbClr val="071B30"/>
                </a:solidFill>
                <a:latin typeface="Roboto"/>
              </a:rPr>
              <a:t>A single assessment can therefore serve different audiences without repeating the exercise.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8">
            <a:extLst>
              <a:ext uri="{FF2B5EF4-FFF2-40B4-BE49-F238E27FC236}">
                <a16:creationId xmlns:a16="http://schemas.microsoft.com/office/drawing/2014/main" id="{889FCBB9-71DA-24C5-BC94-E20600089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08" name="TextBox 108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AREAS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Reference catalogue</a:t>
            </a:r>
          </a:p>
        </p:txBody>
      </p:sp>
      <p:sp>
        <p:nvSpPr>
          <p:cNvPr id="414" name="TextBox 414"/>
          <p:cNvSpPr txBox="1"/>
          <p:nvPr/>
        </p:nvSpPr>
        <p:spPr>
          <a:xfrm>
            <a:off x="640080" y="221284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noProof="0" dirty="0">
                <a:solidFill>
                  <a:srgbClr val="3F4A57"/>
                </a:solidFill>
                <a:latin typeface="Roboto"/>
              </a:rPr>
              <a:t>The standards, frameworks and regulations used by the DSCF as references, grouped into four areas. </a:t>
            </a:r>
          </a:p>
        </p:txBody>
      </p:sp>
      <p:sp>
        <p:nvSpPr>
          <p:cNvPr id="415" name="TextBox 415"/>
          <p:cNvSpPr txBox="1"/>
          <p:nvPr/>
        </p:nvSpPr>
        <p:spPr>
          <a:xfrm>
            <a:off x="640080" y="2788920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Spanish data standardisation </a:t>
            </a:r>
          </a:p>
        </p:txBody>
      </p:sp>
      <p:sp>
        <p:nvSpPr>
          <p:cNvPr id="416" name="Shape 416"/>
          <p:cNvSpPr/>
          <p:nvPr/>
        </p:nvSpPr>
        <p:spPr>
          <a:xfrm>
            <a:off x="3063240" y="2788920"/>
            <a:ext cx="987552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17" name="TextBox 417"/>
          <p:cNvSpPr txBox="1"/>
          <p:nvPr/>
        </p:nvSpPr>
        <p:spPr>
          <a:xfrm>
            <a:off x="3081528" y="2788920"/>
            <a:ext cx="95097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UNE 0087:2025</a:t>
            </a:r>
          </a:p>
        </p:txBody>
      </p:sp>
      <p:sp>
        <p:nvSpPr>
          <p:cNvPr id="418" name="Shape 418"/>
          <p:cNvSpPr/>
          <p:nvPr/>
        </p:nvSpPr>
        <p:spPr>
          <a:xfrm>
            <a:off x="4160520" y="2788920"/>
            <a:ext cx="1481328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19" name="TextBox 419"/>
          <p:cNvSpPr txBox="1"/>
          <p:nvPr/>
        </p:nvSpPr>
        <p:spPr>
          <a:xfrm>
            <a:off x="4178808" y="2788920"/>
            <a:ext cx="1444751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UNE 0077 / 0078 / 0079</a:t>
            </a:r>
          </a:p>
        </p:txBody>
      </p:sp>
      <p:sp>
        <p:nvSpPr>
          <p:cNvPr id="420" name="Shape 420"/>
          <p:cNvSpPr/>
          <p:nvPr/>
        </p:nvSpPr>
        <p:spPr>
          <a:xfrm>
            <a:off x="5751576" y="2788920"/>
            <a:ext cx="109728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21" name="TextBox 421"/>
          <p:cNvSpPr txBox="1"/>
          <p:nvPr/>
        </p:nvSpPr>
        <p:spPr>
          <a:xfrm>
            <a:off x="5769864" y="2788920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UNE 0080 / 0081</a:t>
            </a:r>
          </a:p>
        </p:txBody>
      </p:sp>
      <p:sp>
        <p:nvSpPr>
          <p:cNvPr id="422" name="Shape 422"/>
          <p:cNvSpPr/>
          <p:nvPr/>
        </p:nvSpPr>
        <p:spPr>
          <a:xfrm>
            <a:off x="6958584" y="2788920"/>
            <a:ext cx="987552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23" name="TextBox 423"/>
          <p:cNvSpPr txBox="1"/>
          <p:nvPr/>
        </p:nvSpPr>
        <p:spPr>
          <a:xfrm>
            <a:off x="6976872" y="2788920"/>
            <a:ext cx="95097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UNE 0085:2024</a:t>
            </a:r>
          </a:p>
        </p:txBody>
      </p:sp>
      <p:sp>
        <p:nvSpPr>
          <p:cNvPr id="424" name="Shape 424"/>
          <p:cNvSpPr/>
          <p:nvPr/>
        </p:nvSpPr>
        <p:spPr>
          <a:xfrm>
            <a:off x="8055864" y="2788920"/>
            <a:ext cx="1207008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25" name="TextBox 425"/>
          <p:cNvSpPr txBox="1"/>
          <p:nvPr/>
        </p:nvSpPr>
        <p:spPr>
          <a:xfrm>
            <a:off x="8074152" y="2788920"/>
            <a:ext cx="11704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UNE-ISO/IEC 25012</a:t>
            </a:r>
          </a:p>
        </p:txBody>
      </p:sp>
      <p:sp>
        <p:nvSpPr>
          <p:cNvPr id="426" name="Shape 426"/>
          <p:cNvSpPr/>
          <p:nvPr/>
        </p:nvSpPr>
        <p:spPr>
          <a:xfrm>
            <a:off x="640080" y="3355848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27" name="TextBox 427"/>
          <p:cNvSpPr txBox="1"/>
          <p:nvPr/>
        </p:nvSpPr>
        <p:spPr>
          <a:xfrm>
            <a:off x="640080" y="3611879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European data-space frameworks </a:t>
            </a:r>
          </a:p>
        </p:txBody>
      </p:sp>
      <p:sp>
        <p:nvSpPr>
          <p:cNvPr id="428" name="Shape 428"/>
          <p:cNvSpPr/>
          <p:nvPr/>
        </p:nvSpPr>
        <p:spPr>
          <a:xfrm>
            <a:off x="3063240" y="3611879"/>
            <a:ext cx="603503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29" name="TextBox 429"/>
          <p:cNvSpPr txBox="1"/>
          <p:nvPr/>
        </p:nvSpPr>
        <p:spPr>
          <a:xfrm>
            <a:off x="3081528" y="3611879"/>
            <a:ext cx="566927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Gaia-X</a:t>
            </a:r>
          </a:p>
        </p:txBody>
      </p:sp>
      <p:sp>
        <p:nvSpPr>
          <p:cNvPr id="430" name="Shape 430"/>
          <p:cNvSpPr/>
          <p:nvPr/>
        </p:nvSpPr>
        <p:spPr>
          <a:xfrm>
            <a:off x="3776472" y="3611879"/>
            <a:ext cx="54864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1" name="TextBox 431"/>
          <p:cNvSpPr txBox="1"/>
          <p:nvPr/>
        </p:nvSpPr>
        <p:spPr>
          <a:xfrm>
            <a:off x="3794759" y="3611879"/>
            <a:ext cx="51206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IDSA</a:t>
            </a:r>
          </a:p>
        </p:txBody>
      </p:sp>
      <p:sp>
        <p:nvSpPr>
          <p:cNvPr id="432" name="Shape 432"/>
          <p:cNvSpPr/>
          <p:nvPr/>
        </p:nvSpPr>
        <p:spPr>
          <a:xfrm>
            <a:off x="4434840" y="3611879"/>
            <a:ext cx="1042415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3" name="TextBox 433"/>
          <p:cNvSpPr txBox="1"/>
          <p:nvPr/>
        </p:nvSpPr>
        <p:spPr>
          <a:xfrm>
            <a:off x="4453127" y="3611879"/>
            <a:ext cx="100583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DSSC Blueprint</a:t>
            </a:r>
          </a:p>
        </p:txBody>
      </p:sp>
      <p:sp>
        <p:nvSpPr>
          <p:cNvPr id="434" name="Shape 434"/>
          <p:cNvSpPr/>
          <p:nvPr/>
        </p:nvSpPr>
        <p:spPr>
          <a:xfrm>
            <a:off x="5586983" y="3611879"/>
            <a:ext cx="1261872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5" name="TextBox 435"/>
          <p:cNvSpPr txBox="1"/>
          <p:nvPr/>
        </p:nvSpPr>
        <p:spPr>
          <a:xfrm>
            <a:off x="5605271" y="3611879"/>
            <a:ext cx="122529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Dataspace Protocol</a:t>
            </a:r>
          </a:p>
        </p:txBody>
      </p:sp>
      <p:sp>
        <p:nvSpPr>
          <p:cNvPr id="436" name="Shape 436"/>
          <p:cNvSpPr/>
          <p:nvPr/>
        </p:nvSpPr>
        <p:spPr>
          <a:xfrm>
            <a:off x="640080" y="4178807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7" name="TextBox 437"/>
          <p:cNvSpPr txBox="1"/>
          <p:nvPr/>
        </p:nvSpPr>
        <p:spPr>
          <a:xfrm>
            <a:off x="640080" y="4434840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Security, risk and maturity </a:t>
            </a:r>
          </a:p>
        </p:txBody>
      </p:sp>
      <p:sp>
        <p:nvSpPr>
          <p:cNvPr id="438" name="Shape 438"/>
          <p:cNvSpPr/>
          <p:nvPr/>
        </p:nvSpPr>
        <p:spPr>
          <a:xfrm>
            <a:off x="3063240" y="4434840"/>
            <a:ext cx="987552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9" name="TextBox 439"/>
          <p:cNvSpPr txBox="1"/>
          <p:nvPr/>
        </p:nvSpPr>
        <p:spPr>
          <a:xfrm>
            <a:off x="3081528" y="4434840"/>
            <a:ext cx="95097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ISO/IEC 27001</a:t>
            </a:r>
          </a:p>
        </p:txBody>
      </p:sp>
      <p:sp>
        <p:nvSpPr>
          <p:cNvPr id="440" name="Shape 440"/>
          <p:cNvSpPr/>
          <p:nvPr/>
        </p:nvSpPr>
        <p:spPr>
          <a:xfrm>
            <a:off x="4160520" y="4434840"/>
            <a:ext cx="932688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1" name="TextBox 441"/>
          <p:cNvSpPr txBox="1"/>
          <p:nvPr/>
        </p:nvSpPr>
        <p:spPr>
          <a:xfrm>
            <a:off x="4178808" y="4434840"/>
            <a:ext cx="89611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NIST CSF 2.0</a:t>
            </a:r>
          </a:p>
        </p:txBody>
      </p:sp>
      <p:sp>
        <p:nvSpPr>
          <p:cNvPr id="442" name="Shape 442"/>
          <p:cNvSpPr/>
          <p:nvPr/>
        </p:nvSpPr>
        <p:spPr>
          <a:xfrm>
            <a:off x="5202936" y="4434840"/>
            <a:ext cx="822959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3" name="TextBox 443"/>
          <p:cNvSpPr txBox="1"/>
          <p:nvPr/>
        </p:nvSpPr>
        <p:spPr>
          <a:xfrm>
            <a:off x="5221224" y="4434840"/>
            <a:ext cx="78638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MAGERIT v3</a:t>
            </a:r>
          </a:p>
        </p:txBody>
      </p:sp>
      <p:sp>
        <p:nvSpPr>
          <p:cNvPr id="444" name="Shape 444"/>
          <p:cNvSpPr/>
          <p:nvPr/>
        </p:nvSpPr>
        <p:spPr>
          <a:xfrm>
            <a:off x="6135624" y="4434840"/>
            <a:ext cx="54864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5" name="TextBox 445"/>
          <p:cNvSpPr txBox="1"/>
          <p:nvPr/>
        </p:nvSpPr>
        <p:spPr>
          <a:xfrm>
            <a:off x="6153912" y="4434840"/>
            <a:ext cx="51206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ENS</a:t>
            </a:r>
          </a:p>
        </p:txBody>
      </p:sp>
      <p:sp>
        <p:nvSpPr>
          <p:cNvPr id="446" name="Shape 446"/>
          <p:cNvSpPr/>
          <p:nvPr/>
        </p:nvSpPr>
        <p:spPr>
          <a:xfrm>
            <a:off x="6793992" y="4434840"/>
            <a:ext cx="822959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7" name="TextBox 447"/>
          <p:cNvSpPr txBox="1"/>
          <p:nvPr/>
        </p:nvSpPr>
        <p:spPr>
          <a:xfrm>
            <a:off x="6812280" y="4434840"/>
            <a:ext cx="78638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COBIT 2019</a:t>
            </a:r>
          </a:p>
        </p:txBody>
      </p:sp>
      <p:sp>
        <p:nvSpPr>
          <p:cNvPr id="448" name="Shape 448"/>
          <p:cNvSpPr/>
          <p:nvPr/>
        </p:nvSpPr>
        <p:spPr>
          <a:xfrm>
            <a:off x="7726680" y="4434840"/>
            <a:ext cx="987552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9" name="TextBox 449"/>
          <p:cNvSpPr txBox="1"/>
          <p:nvPr/>
        </p:nvSpPr>
        <p:spPr>
          <a:xfrm>
            <a:off x="7744968" y="4434840"/>
            <a:ext cx="95097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ISO/IEC 33000</a:t>
            </a:r>
          </a:p>
        </p:txBody>
      </p:sp>
      <p:sp>
        <p:nvSpPr>
          <p:cNvPr id="450" name="Shape 450"/>
          <p:cNvSpPr/>
          <p:nvPr/>
        </p:nvSpPr>
        <p:spPr>
          <a:xfrm>
            <a:off x="8823960" y="4434840"/>
            <a:ext cx="822959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1" name="TextBox 451"/>
          <p:cNvSpPr txBox="1"/>
          <p:nvPr/>
        </p:nvSpPr>
        <p:spPr>
          <a:xfrm>
            <a:off x="8842248" y="4434840"/>
            <a:ext cx="78638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ENISA NCAF</a:t>
            </a:r>
          </a:p>
        </p:txBody>
      </p:sp>
      <p:sp>
        <p:nvSpPr>
          <p:cNvPr id="452" name="Shape 452"/>
          <p:cNvSpPr/>
          <p:nvPr/>
        </p:nvSpPr>
        <p:spPr>
          <a:xfrm>
            <a:off x="640080" y="5001768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3" name="TextBox 453"/>
          <p:cNvSpPr txBox="1"/>
          <p:nvPr/>
        </p:nvSpPr>
        <p:spPr>
          <a:xfrm>
            <a:off x="640080" y="5257800"/>
            <a:ext cx="224028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European and Spanish regulatory framework </a:t>
            </a:r>
          </a:p>
        </p:txBody>
      </p:sp>
      <p:sp>
        <p:nvSpPr>
          <p:cNvPr id="454" name="Shape 454"/>
          <p:cNvSpPr/>
          <p:nvPr/>
        </p:nvSpPr>
        <p:spPr>
          <a:xfrm>
            <a:off x="3063240" y="5257800"/>
            <a:ext cx="54864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5" name="TextBox 455"/>
          <p:cNvSpPr txBox="1"/>
          <p:nvPr/>
        </p:nvSpPr>
        <p:spPr>
          <a:xfrm>
            <a:off x="3081528" y="5257800"/>
            <a:ext cx="51206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GDPR</a:t>
            </a:r>
          </a:p>
        </p:txBody>
      </p:sp>
      <p:sp>
        <p:nvSpPr>
          <p:cNvPr id="456" name="Shape 456"/>
          <p:cNvSpPr/>
          <p:nvPr/>
        </p:nvSpPr>
        <p:spPr>
          <a:xfrm>
            <a:off x="3721608" y="5257800"/>
            <a:ext cx="1316736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7" name="TextBox 457"/>
          <p:cNvSpPr txBox="1"/>
          <p:nvPr/>
        </p:nvSpPr>
        <p:spPr>
          <a:xfrm>
            <a:off x="3739896" y="5257800"/>
            <a:ext cx="128016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Data Act </a:t>
            </a:r>
          </a:p>
        </p:txBody>
      </p:sp>
      <p:sp>
        <p:nvSpPr>
          <p:cNvPr id="458" name="Shape 458"/>
          <p:cNvSpPr/>
          <p:nvPr/>
        </p:nvSpPr>
        <p:spPr>
          <a:xfrm>
            <a:off x="5148072" y="5257800"/>
            <a:ext cx="208483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59" name="TextBox 459"/>
          <p:cNvSpPr txBox="1"/>
          <p:nvPr/>
        </p:nvSpPr>
        <p:spPr>
          <a:xfrm>
            <a:off x="5166360" y="5257800"/>
            <a:ext cx="2048255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Data Governance Act </a:t>
            </a:r>
          </a:p>
        </p:txBody>
      </p:sp>
      <p:sp>
        <p:nvSpPr>
          <p:cNvPr id="460" name="Shape 460"/>
          <p:cNvSpPr/>
          <p:nvPr/>
        </p:nvSpPr>
        <p:spPr>
          <a:xfrm>
            <a:off x="7342632" y="5257800"/>
            <a:ext cx="54864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61" name="TextBox 461"/>
          <p:cNvSpPr txBox="1"/>
          <p:nvPr/>
        </p:nvSpPr>
        <p:spPr>
          <a:xfrm>
            <a:off x="7360920" y="5257800"/>
            <a:ext cx="51206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eIDAS</a:t>
            </a:r>
          </a:p>
        </p:txBody>
      </p:sp>
      <p:sp>
        <p:nvSpPr>
          <p:cNvPr id="462" name="Shape 462"/>
          <p:cNvSpPr/>
          <p:nvPr/>
        </p:nvSpPr>
        <p:spPr>
          <a:xfrm>
            <a:off x="8001000" y="5257800"/>
            <a:ext cx="170078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63" name="TextBox 463"/>
          <p:cNvSpPr txBox="1"/>
          <p:nvPr/>
        </p:nvSpPr>
        <p:spPr>
          <a:xfrm>
            <a:off x="8019288" y="5257800"/>
            <a:ext cx="1664208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en-GB" sz="750" b="1" noProof="0" dirty="0">
                <a:solidFill>
                  <a:srgbClr val="3F4A57"/>
                </a:solidFill>
                <a:latin typeface="Roboto"/>
              </a:rPr>
              <a:t>ENI and Interoperable Europe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F574F2A3-1184-E5B7-DF18-45B03C283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43" name="TextBox 143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FRAMEWORKS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The structural frameworks </a:t>
            </a:r>
          </a:p>
        </p:txBody>
      </p:sp>
      <p:sp>
        <p:nvSpPr>
          <p:cNvPr id="465" name="TextBox 465"/>
          <p:cNvSpPr txBox="1"/>
          <p:nvPr/>
        </p:nvSpPr>
        <p:spPr>
          <a:xfrm>
            <a:off x="640080" y="2212848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The three most established European frameworks act as the structural references for the control catalogue. </a:t>
            </a:r>
          </a:p>
        </p:txBody>
      </p:sp>
      <p:sp>
        <p:nvSpPr>
          <p:cNvPr id="466" name="Shape 466"/>
          <p:cNvSpPr/>
          <p:nvPr/>
        </p:nvSpPr>
        <p:spPr>
          <a:xfrm>
            <a:off x="640080" y="2761488"/>
            <a:ext cx="3511296" cy="196596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67" name="Shape 467"/>
          <p:cNvSpPr/>
          <p:nvPr/>
        </p:nvSpPr>
        <p:spPr>
          <a:xfrm>
            <a:off x="877824" y="299923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68" name="TextBox 468"/>
          <p:cNvSpPr txBox="1"/>
          <p:nvPr/>
        </p:nvSpPr>
        <p:spPr>
          <a:xfrm>
            <a:off x="877824" y="3182112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500" b="1" noProof="0" dirty="0">
                <a:solidFill>
                  <a:srgbClr val="071B30"/>
                </a:solidFill>
                <a:latin typeface="Roboto"/>
              </a:rPr>
              <a:t>Gaia-X</a:t>
            </a:r>
          </a:p>
        </p:txBody>
      </p:sp>
      <p:sp>
        <p:nvSpPr>
          <p:cNvPr id="469" name="TextBox 469"/>
          <p:cNvSpPr txBox="1"/>
          <p:nvPr/>
        </p:nvSpPr>
        <p:spPr>
          <a:xfrm>
            <a:off x="877824" y="3547872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Regulatory reference </a:t>
            </a:r>
          </a:p>
        </p:txBody>
      </p:sp>
      <p:sp>
        <p:nvSpPr>
          <p:cNvPr id="470" name="TextBox 470"/>
          <p:cNvSpPr txBox="1"/>
          <p:nvPr/>
        </p:nvSpPr>
        <p:spPr>
          <a:xfrm>
            <a:off x="877824" y="3877056"/>
            <a:ext cx="3035808" cy="5120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Common rules for trust and compliance. 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Demonstrable trust through verifiable evidence. </a:t>
            </a:r>
          </a:p>
        </p:txBody>
      </p:sp>
      <p:sp>
        <p:nvSpPr>
          <p:cNvPr id="471" name="TextBox 471"/>
          <p:cNvSpPr txBox="1"/>
          <p:nvPr/>
        </p:nvSpPr>
        <p:spPr>
          <a:xfrm>
            <a:off x="877824" y="4425696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850" noProof="0" dirty="0">
                <a:solidFill>
                  <a:srgbClr val="6B7480"/>
                </a:solidFill>
                <a:latin typeface="Roboto"/>
              </a:rPr>
              <a:t>Trust Framework, Self-Description Specification, Compliance Document </a:t>
            </a:r>
          </a:p>
        </p:txBody>
      </p:sp>
      <p:sp>
        <p:nvSpPr>
          <p:cNvPr id="472" name="Shape 472"/>
          <p:cNvSpPr/>
          <p:nvPr/>
        </p:nvSpPr>
        <p:spPr>
          <a:xfrm>
            <a:off x="4325112" y="2761488"/>
            <a:ext cx="3511296" cy="196596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3" name="Shape 473"/>
          <p:cNvSpPr/>
          <p:nvPr/>
        </p:nvSpPr>
        <p:spPr>
          <a:xfrm>
            <a:off x="4562856" y="299923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4" name="TextBox 474"/>
          <p:cNvSpPr txBox="1"/>
          <p:nvPr/>
        </p:nvSpPr>
        <p:spPr>
          <a:xfrm>
            <a:off x="4562856" y="3182112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500" b="1" noProof="0" dirty="0">
                <a:solidFill>
                  <a:srgbClr val="071B30"/>
                </a:solidFill>
                <a:latin typeface="Roboto"/>
              </a:rPr>
              <a:t>IDSA</a:t>
            </a:r>
          </a:p>
        </p:txBody>
      </p:sp>
      <p:sp>
        <p:nvSpPr>
          <p:cNvPr id="475" name="TextBox 475"/>
          <p:cNvSpPr txBox="1"/>
          <p:nvPr/>
        </p:nvSpPr>
        <p:spPr>
          <a:xfrm>
            <a:off x="4562856" y="3547872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Architectural reference </a:t>
            </a:r>
          </a:p>
        </p:txBody>
      </p:sp>
      <p:sp>
        <p:nvSpPr>
          <p:cNvPr id="476" name="TextBox 476"/>
          <p:cNvSpPr txBox="1"/>
          <p:nvPr/>
        </p:nvSpPr>
        <p:spPr>
          <a:xfrm>
            <a:off x="4562856" y="3877056"/>
            <a:ext cx="3035808" cy="5120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Capabilities for sovereign data exchange. Usage control linked to data exchange. </a:t>
            </a:r>
          </a:p>
        </p:txBody>
      </p:sp>
      <p:sp>
        <p:nvSpPr>
          <p:cNvPr id="477" name="TextBox 477"/>
          <p:cNvSpPr txBox="1"/>
          <p:nvPr/>
        </p:nvSpPr>
        <p:spPr>
          <a:xfrm>
            <a:off x="4562856" y="4425696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850" noProof="0" dirty="0">
                <a:solidFill>
                  <a:srgbClr val="6B7480"/>
                </a:solidFill>
                <a:latin typeface="Roboto"/>
              </a:rPr>
              <a:t>IDS-RAM, IDSA Rulebook, Dataspace Protocol</a:t>
            </a:r>
          </a:p>
        </p:txBody>
      </p:sp>
      <p:sp>
        <p:nvSpPr>
          <p:cNvPr id="478" name="Shape 478"/>
          <p:cNvSpPr/>
          <p:nvPr/>
        </p:nvSpPr>
        <p:spPr>
          <a:xfrm>
            <a:off x="8010144" y="2761488"/>
            <a:ext cx="3511296" cy="196596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79" name="Shape 479"/>
          <p:cNvSpPr/>
          <p:nvPr/>
        </p:nvSpPr>
        <p:spPr>
          <a:xfrm>
            <a:off x="8247888" y="299923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80" name="TextBox 480"/>
          <p:cNvSpPr txBox="1"/>
          <p:nvPr/>
        </p:nvSpPr>
        <p:spPr>
          <a:xfrm>
            <a:off x="8247888" y="3182112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500" b="1" noProof="0" dirty="0">
                <a:solidFill>
                  <a:srgbClr val="071B30"/>
                </a:solidFill>
                <a:latin typeface="Roboto"/>
              </a:rPr>
              <a:t>DSSC</a:t>
            </a:r>
          </a:p>
        </p:txBody>
      </p:sp>
      <p:sp>
        <p:nvSpPr>
          <p:cNvPr id="481" name="TextBox 481"/>
          <p:cNvSpPr txBox="1"/>
          <p:nvPr/>
        </p:nvSpPr>
        <p:spPr>
          <a:xfrm>
            <a:off x="8247888" y="3547872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Operational reference </a:t>
            </a:r>
          </a:p>
        </p:txBody>
      </p:sp>
      <p:sp>
        <p:nvSpPr>
          <p:cNvPr id="482" name="TextBox 482"/>
          <p:cNvSpPr txBox="1"/>
          <p:nvPr/>
        </p:nvSpPr>
        <p:spPr>
          <a:xfrm>
            <a:off x="8247888" y="3877056"/>
            <a:ext cx="3035808" cy="5120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Progressive adoption through building blocks. 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Reusable capabilities and progressive maturity. </a:t>
            </a:r>
          </a:p>
        </p:txBody>
      </p:sp>
      <p:sp>
        <p:nvSpPr>
          <p:cNvPr id="483" name="TextBox 483"/>
          <p:cNvSpPr txBox="1"/>
          <p:nvPr/>
        </p:nvSpPr>
        <p:spPr>
          <a:xfrm>
            <a:off x="8247888" y="4425696"/>
            <a:ext cx="3035808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GB" sz="850" noProof="0" dirty="0">
                <a:solidFill>
                  <a:srgbClr val="6B7480"/>
                </a:solidFill>
                <a:latin typeface="Roboto"/>
              </a:rPr>
              <a:t>Data Spaces Blueprint, Data Spaces Maturity Model V2</a:t>
            </a:r>
          </a:p>
        </p:txBody>
      </p:sp>
      <p:sp>
        <p:nvSpPr>
          <p:cNvPr id="484" name="Shape 484"/>
          <p:cNvSpPr/>
          <p:nvPr/>
        </p:nvSpPr>
        <p:spPr>
          <a:xfrm>
            <a:off x="640080" y="4956048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85" name="TextBox 485"/>
          <p:cNvSpPr txBox="1"/>
          <p:nvPr/>
        </p:nvSpPr>
        <p:spPr>
          <a:xfrm>
            <a:off x="640080" y="5138928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GB" sz="1250" noProof="0" dirty="0">
                <a:solidFill>
                  <a:srgbClr val="3F4A57"/>
                </a:solidFill>
                <a:latin typeface="Roboto"/>
              </a:rPr>
              <a:t>The mapping to these frameworks represents the structural alignment of capabilities and is documented by domain in the methodology.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B9EFDC39-0A43-927B-E480-7A0C0D1E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203" name="TextBox 203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INTERPRETATION</a:t>
            </a:r>
          </a:p>
        </p:txBody>
      </p:sp>
      <p:sp>
        <p:nvSpPr>
          <p:cNvPr id="205" name="TextBox 205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The view for each framework </a:t>
            </a:r>
          </a:p>
        </p:txBody>
      </p:sp>
      <p:sp>
        <p:nvSpPr>
          <p:cNvPr id="487" name="TextBox 487"/>
          <p:cNvSpPr txBox="1"/>
          <p:nvPr/>
        </p:nvSpPr>
        <p:spPr>
          <a:xfrm>
            <a:off x="640080" y="2212848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Each reference framework classifies the 38 controls in the catalogue as mandatory, expected or recommended, and the compliance index weights each control according to its classification. </a:t>
            </a:r>
          </a:p>
        </p:txBody>
      </p:sp>
      <p:sp>
        <p:nvSpPr>
          <p:cNvPr id="488" name="Shape 488"/>
          <p:cNvSpPr/>
          <p:nvPr/>
        </p:nvSpPr>
        <p:spPr>
          <a:xfrm>
            <a:off x="640080" y="3017520"/>
            <a:ext cx="3410712" cy="10058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89" name="Shape 489"/>
          <p:cNvSpPr/>
          <p:nvPr/>
        </p:nvSpPr>
        <p:spPr>
          <a:xfrm>
            <a:off x="877824" y="318211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90" name="TextBox 490"/>
          <p:cNvSpPr txBox="1"/>
          <p:nvPr/>
        </p:nvSpPr>
        <p:spPr>
          <a:xfrm>
            <a:off x="877824" y="3328416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b="1" noProof="0" dirty="0">
                <a:solidFill>
                  <a:srgbClr val="071B30"/>
                </a:solidFill>
                <a:latin typeface="Roboto"/>
              </a:rPr>
              <a:t>Mandatory</a:t>
            </a:r>
          </a:p>
        </p:txBody>
      </p:sp>
      <p:sp>
        <p:nvSpPr>
          <p:cNvPr id="491" name="TextBox 491"/>
          <p:cNvSpPr txBox="1"/>
          <p:nvPr/>
        </p:nvSpPr>
        <p:spPr>
          <a:xfrm>
            <a:off x="877824" y="3639312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Weight 5</a:t>
            </a:r>
          </a:p>
        </p:txBody>
      </p:sp>
      <p:sp>
        <p:nvSpPr>
          <p:cNvPr id="492" name="Shape 492"/>
          <p:cNvSpPr/>
          <p:nvPr/>
        </p:nvSpPr>
        <p:spPr>
          <a:xfrm>
            <a:off x="4375404" y="3017520"/>
            <a:ext cx="3410712" cy="10058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93" name="Shape 493"/>
          <p:cNvSpPr/>
          <p:nvPr/>
        </p:nvSpPr>
        <p:spPr>
          <a:xfrm>
            <a:off x="4613148" y="318211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94" name="TextBox 494"/>
          <p:cNvSpPr txBox="1"/>
          <p:nvPr/>
        </p:nvSpPr>
        <p:spPr>
          <a:xfrm>
            <a:off x="4613148" y="3328416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b="1" noProof="0" dirty="0">
                <a:solidFill>
                  <a:srgbClr val="071B30"/>
                </a:solidFill>
                <a:latin typeface="Roboto"/>
              </a:rPr>
              <a:t>Expected</a:t>
            </a:r>
          </a:p>
        </p:txBody>
      </p:sp>
      <p:sp>
        <p:nvSpPr>
          <p:cNvPr id="495" name="TextBox 495"/>
          <p:cNvSpPr txBox="1"/>
          <p:nvPr/>
        </p:nvSpPr>
        <p:spPr>
          <a:xfrm>
            <a:off x="4613148" y="3639312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Weight 3</a:t>
            </a:r>
          </a:p>
        </p:txBody>
      </p:sp>
      <p:sp>
        <p:nvSpPr>
          <p:cNvPr id="496" name="Shape 496"/>
          <p:cNvSpPr/>
          <p:nvPr/>
        </p:nvSpPr>
        <p:spPr>
          <a:xfrm>
            <a:off x="8110727" y="3017520"/>
            <a:ext cx="3410712" cy="1005840"/>
          </a:xfrm>
          <a:prstGeom prst="roundRect">
            <a:avLst>
              <a:gd name="adj" fmla="val 7000"/>
            </a:avLst>
          </a:prstGeom>
          <a:solidFill>
            <a:srgbClr val="F7F9FA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97" name="Shape 497"/>
          <p:cNvSpPr/>
          <p:nvPr/>
        </p:nvSpPr>
        <p:spPr>
          <a:xfrm>
            <a:off x="8348471" y="3182112"/>
            <a:ext cx="292608" cy="54864"/>
          </a:xfrm>
          <a:prstGeom prst="rect">
            <a:avLst/>
          </a:prstGeom>
          <a:solidFill>
            <a:srgbClr val="478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98" name="TextBox 498"/>
          <p:cNvSpPr txBox="1"/>
          <p:nvPr/>
        </p:nvSpPr>
        <p:spPr>
          <a:xfrm>
            <a:off x="8348471" y="3328416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250" b="1" noProof="0" dirty="0">
                <a:solidFill>
                  <a:srgbClr val="071B30"/>
                </a:solidFill>
                <a:latin typeface="Roboto"/>
              </a:rPr>
              <a:t>Recommended</a:t>
            </a:r>
          </a:p>
        </p:txBody>
      </p:sp>
      <p:sp>
        <p:nvSpPr>
          <p:cNvPr id="499" name="TextBox 499"/>
          <p:cNvSpPr txBox="1"/>
          <p:nvPr/>
        </p:nvSpPr>
        <p:spPr>
          <a:xfrm>
            <a:off x="8348471" y="3639312"/>
            <a:ext cx="2935224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050" b="1" noProof="0" dirty="0">
                <a:solidFill>
                  <a:srgbClr val="4785C3"/>
                </a:solidFill>
                <a:latin typeface="Roboto"/>
              </a:rPr>
              <a:t>Weight 1</a:t>
            </a:r>
          </a:p>
        </p:txBody>
      </p:sp>
      <p:sp>
        <p:nvSpPr>
          <p:cNvPr id="500" name="TextBox 500"/>
          <p:cNvSpPr txBox="1"/>
          <p:nvPr/>
        </p:nvSpPr>
        <p:spPr>
          <a:xfrm>
            <a:off x="640080" y="4261104"/>
            <a:ext cx="108813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The 5/3/1 weighting progression means a mandatory control carries five times the weight of a recommended control and slightly less than twice the weight of an expected control. </a:t>
            </a:r>
          </a:p>
        </p:txBody>
      </p:sp>
      <p:sp>
        <p:nvSpPr>
          <p:cNvPr id="501" name="Shape 501"/>
          <p:cNvSpPr/>
          <p:nvPr/>
        </p:nvSpPr>
        <p:spPr>
          <a:xfrm>
            <a:off x="640080" y="4864608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02" name="TextBox 502"/>
          <p:cNvSpPr txBox="1"/>
          <p:nvPr/>
        </p:nvSpPr>
        <p:spPr>
          <a:xfrm>
            <a:off x="640080" y="5047488"/>
            <a:ext cx="1088136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00" b="1" spc="150" noProof="0" dirty="0">
                <a:solidFill>
                  <a:srgbClr val="6B7480"/>
                </a:solidFill>
                <a:latin typeface="Roboto"/>
              </a:rPr>
              <a:t>THE ASSESSMENT CUTS</a:t>
            </a:r>
          </a:p>
        </p:txBody>
      </p:sp>
      <p:sp>
        <p:nvSpPr>
          <p:cNvPr id="503" name="TextBox 503"/>
          <p:cNvSpPr txBox="1"/>
          <p:nvPr/>
        </p:nvSpPr>
        <p:spPr>
          <a:xfrm>
            <a:off x="640080" y="5340096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Alongside the index for each framework, the report presents three views that do not alter the calculation: 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050" b="1" noProof="0" dirty="0">
                <a:solidFill>
                  <a:srgbClr val="071B30"/>
                </a:solidFill>
                <a:latin typeface="Roboto"/>
              </a:rPr>
              <a:t>F</a:t>
            </a:r>
            <a:r>
              <a:rPr lang="en-GB" sz="787" b="1" baseline="-22000" noProof="0" dirty="0">
                <a:solidFill>
                  <a:srgbClr val="071B30"/>
                </a:solidFill>
                <a:latin typeface="Roboto"/>
              </a:rPr>
              <a:t>O</a:t>
            </a: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 Limited to mandatory controls. 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050" b="1" noProof="0" dirty="0">
                <a:solidFill>
                  <a:srgbClr val="071B30"/>
                </a:solidFill>
                <a:latin typeface="Roboto"/>
              </a:rPr>
              <a:t>F</a:t>
            </a:r>
            <a:r>
              <a:rPr lang="en-GB" sz="787" b="1" baseline="-22000" noProof="0" dirty="0">
                <a:solidFill>
                  <a:srgbClr val="071B30"/>
                </a:solidFill>
                <a:latin typeface="Roboto"/>
              </a:rPr>
              <a:t>OE</a:t>
            </a: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 Includes mandatory and expected controls. 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050" b="1" noProof="0" dirty="0">
                <a:solidFill>
                  <a:srgbClr val="071B30"/>
                </a:solidFill>
                <a:latin typeface="Roboto"/>
              </a:rPr>
              <a:t>F</a:t>
            </a:r>
            <a:r>
              <a:rPr lang="en-GB" sz="787" b="1" baseline="-22000" noProof="0" dirty="0">
                <a:solidFill>
                  <a:srgbClr val="071B30"/>
                </a:solidFill>
                <a:latin typeface="Roboto"/>
              </a:rPr>
              <a:t>OER</a:t>
            </a: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 Corresponds to the index for the complete catalogue.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B16441B0-013B-2E1C-B9B7-3ECC2603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234" name="TextBox 234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235" name="TextBox 235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OUTCOME</a:t>
            </a:r>
          </a:p>
        </p:txBody>
      </p:sp>
      <p:sp>
        <p:nvSpPr>
          <p:cNvPr id="236" name="TextBox 236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The compliance outcome </a:t>
            </a:r>
          </a:p>
        </p:txBody>
      </p:sp>
      <p:sp>
        <p:nvSpPr>
          <p:cNvPr id="504" name="TextBox 504"/>
          <p:cNvSpPr txBox="1"/>
          <p:nvPr/>
        </p:nvSpPr>
        <p:spPr>
          <a:xfrm>
            <a:off x="640080" y="2212848"/>
            <a:ext cx="10881360" cy="7772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A high aggregate index can coexist with serious gaps in mandatory controls.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To prevent such a misleading interpretation, the model applies a graduated gate to each reference framework. This gate determines the compliance verdict independently of the index value. </a:t>
            </a:r>
          </a:p>
        </p:txBody>
      </p:sp>
      <p:sp>
        <p:nvSpPr>
          <p:cNvPr id="505" name="TextBox 505"/>
          <p:cNvSpPr txBox="1"/>
          <p:nvPr/>
        </p:nvSpPr>
        <p:spPr>
          <a:xfrm>
            <a:off x="640080" y="3236976"/>
            <a:ext cx="640080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6B7480"/>
                </a:solidFill>
                <a:latin typeface="Roboto"/>
              </a:rPr>
              <a:t>CONDITION ON THE FRAMEWORK'S MANDATORY CONTROLS</a:t>
            </a:r>
          </a:p>
        </p:txBody>
      </p:sp>
      <p:sp>
        <p:nvSpPr>
          <p:cNvPr id="506" name="TextBox 506"/>
          <p:cNvSpPr txBox="1"/>
          <p:nvPr/>
        </p:nvSpPr>
        <p:spPr>
          <a:xfrm>
            <a:off x="7498079" y="3236976"/>
            <a:ext cx="402336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4785C3"/>
                </a:solidFill>
                <a:latin typeface="Roboto"/>
              </a:rPr>
              <a:t>COMPLIANCE OUTCOME</a:t>
            </a:r>
          </a:p>
        </p:txBody>
      </p:sp>
      <p:sp>
        <p:nvSpPr>
          <p:cNvPr id="507" name="Shape 507"/>
          <p:cNvSpPr/>
          <p:nvPr/>
        </p:nvSpPr>
        <p:spPr>
          <a:xfrm>
            <a:off x="640080" y="3529584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08" name="TextBox 508"/>
          <p:cNvSpPr txBox="1"/>
          <p:nvPr/>
        </p:nvSpPr>
        <p:spPr>
          <a:xfrm>
            <a:off x="640080" y="3639312"/>
            <a:ext cx="64008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Any mandatory control with S = 0 </a:t>
            </a:r>
          </a:p>
        </p:txBody>
      </p:sp>
      <p:sp>
        <p:nvSpPr>
          <p:cNvPr id="509" name="TextBox 509"/>
          <p:cNvSpPr txBox="1"/>
          <p:nvPr/>
        </p:nvSpPr>
        <p:spPr>
          <a:xfrm>
            <a:off x="7498079" y="3639312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Non-compliant </a:t>
            </a:r>
          </a:p>
        </p:txBody>
      </p:sp>
      <p:sp>
        <p:nvSpPr>
          <p:cNvPr id="510" name="Shape 510"/>
          <p:cNvSpPr/>
          <p:nvPr/>
        </p:nvSpPr>
        <p:spPr>
          <a:xfrm>
            <a:off x="640080" y="4023360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1" name="TextBox 511"/>
          <p:cNvSpPr txBox="1"/>
          <p:nvPr/>
        </p:nvSpPr>
        <p:spPr>
          <a:xfrm>
            <a:off x="640080" y="4078224"/>
            <a:ext cx="64008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Three or more mandatory controls with S = 1 </a:t>
            </a:r>
          </a:p>
        </p:txBody>
      </p:sp>
      <p:sp>
        <p:nvSpPr>
          <p:cNvPr id="512" name="TextBox 512"/>
          <p:cNvSpPr txBox="1"/>
          <p:nvPr/>
        </p:nvSpPr>
        <p:spPr>
          <a:xfrm>
            <a:off x="7498079" y="4078224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Non-compliant </a:t>
            </a:r>
          </a:p>
        </p:txBody>
      </p:sp>
      <p:sp>
        <p:nvSpPr>
          <p:cNvPr id="513" name="Shape 513"/>
          <p:cNvSpPr/>
          <p:nvPr/>
        </p:nvSpPr>
        <p:spPr>
          <a:xfrm>
            <a:off x="640080" y="4462272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4" name="TextBox 514"/>
          <p:cNvSpPr txBox="1"/>
          <p:nvPr/>
        </p:nvSpPr>
        <p:spPr>
          <a:xfrm>
            <a:off x="640080" y="4517136"/>
            <a:ext cx="64008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One or two mandatory controls with S = 1 </a:t>
            </a:r>
          </a:p>
        </p:txBody>
      </p:sp>
      <p:sp>
        <p:nvSpPr>
          <p:cNvPr id="515" name="TextBox 515"/>
          <p:cNvSpPr txBox="1"/>
          <p:nvPr/>
        </p:nvSpPr>
        <p:spPr>
          <a:xfrm>
            <a:off x="7498079" y="4517136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Compliant with observations </a:t>
            </a:r>
          </a:p>
        </p:txBody>
      </p:sp>
      <p:sp>
        <p:nvSpPr>
          <p:cNvPr id="516" name="Shape 516"/>
          <p:cNvSpPr/>
          <p:nvPr/>
        </p:nvSpPr>
        <p:spPr>
          <a:xfrm>
            <a:off x="640080" y="4901183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7" name="TextBox 517"/>
          <p:cNvSpPr txBox="1"/>
          <p:nvPr/>
        </p:nvSpPr>
        <p:spPr>
          <a:xfrm>
            <a:off x="640080" y="4956048"/>
            <a:ext cx="64008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All mandatory controls with S ≥ 2 </a:t>
            </a:r>
          </a:p>
        </p:txBody>
      </p:sp>
      <p:sp>
        <p:nvSpPr>
          <p:cNvPr id="518" name="TextBox 518"/>
          <p:cNvSpPr txBox="1"/>
          <p:nvPr/>
        </p:nvSpPr>
        <p:spPr>
          <a:xfrm>
            <a:off x="7498079" y="4956048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Compliant</a:t>
            </a:r>
          </a:p>
        </p:txBody>
      </p:sp>
      <p:sp>
        <p:nvSpPr>
          <p:cNvPr id="519" name="Shape 519"/>
          <p:cNvSpPr/>
          <p:nvPr/>
        </p:nvSpPr>
        <p:spPr>
          <a:xfrm>
            <a:off x="640080" y="5340096"/>
            <a:ext cx="10881360" cy="9144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20" name="TextBox 520"/>
          <p:cNvSpPr txBox="1"/>
          <p:nvPr/>
        </p:nvSpPr>
        <p:spPr>
          <a:xfrm>
            <a:off x="640080" y="5394960"/>
            <a:ext cx="64008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3F4A57"/>
                </a:solidFill>
                <a:latin typeface="Roboto"/>
              </a:rPr>
              <a:t>All mandatory controls with S ≥ 3 </a:t>
            </a:r>
          </a:p>
        </p:txBody>
      </p:sp>
      <p:sp>
        <p:nvSpPr>
          <p:cNvPr id="521" name="TextBox 521"/>
          <p:cNvSpPr txBox="1"/>
          <p:nvPr/>
        </p:nvSpPr>
        <p:spPr>
          <a:xfrm>
            <a:off x="7498079" y="5394960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Compliant and mature</a:t>
            </a:r>
          </a:p>
        </p:txBody>
      </p:sp>
      <p:sp>
        <p:nvSpPr>
          <p:cNvPr id="522" name="TextBox 522"/>
          <p:cNvSpPr txBox="1"/>
          <p:nvPr/>
        </p:nvSpPr>
        <p:spPr>
          <a:xfrm>
            <a:off x="640080" y="5870448"/>
            <a:ext cx="10881360" cy="2194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00" noProof="0" dirty="0">
                <a:solidFill>
                  <a:srgbClr val="6B7480"/>
                </a:solidFill>
                <a:latin typeface="Roboto"/>
              </a:rPr>
              <a:t>*S is the control's maturity score on a scale from 0 to 4.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30"/>
          </a:solidFill>
          <a:ln>
            <a:solidFill>
              <a:srgbClr val="2627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RESOURCE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240280"/>
            <a:ext cx="105156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3200" b="1" noProof="0" dirty="0">
                <a:solidFill>
                  <a:srgbClr val="FFFFFF"/>
                </a:solidFill>
                <a:latin typeface="Roboto"/>
              </a:rPr>
              <a:t>FIND OUT MORE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00400"/>
            <a:ext cx="9692640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noProof="0" dirty="0">
                <a:solidFill>
                  <a:srgbClr val="C9D6DF"/>
                </a:solidFill>
                <a:latin typeface="Roboto"/>
              </a:rPr>
              <a:t>This series includes descriptions of the domains and controls, interoperability specifications, reference standards, and guidance on accessing the assessment. </a:t>
            </a:r>
          </a:p>
          <a:p>
            <a:pPr algn="l"/>
            <a:endParaRPr lang="en-GB" sz="1400" b="0" noProof="0" dirty="0">
              <a:solidFill>
                <a:srgbClr val="C9D6DF"/>
              </a:solidFill>
              <a:latin typeface="Roboto"/>
            </a:endParaRPr>
          </a:p>
          <a:p>
            <a:pPr algn="l"/>
            <a:r>
              <a:rPr lang="en-GB" sz="1400" b="0" noProof="0" dirty="0">
                <a:solidFill>
                  <a:srgbClr val="C9D6DF"/>
                </a:solidFill>
                <a:latin typeface="Roboto"/>
              </a:rPr>
              <a:t>It is intended for data-space operators, participating organisations and assessment teams.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910909"/>
            <a:ext cx="2377440" cy="575491"/>
          </a:xfrm>
          <a:prstGeom prst="roundRect">
            <a:avLst>
              <a:gd name="adj" fmla="val 50000"/>
            </a:avLst>
          </a:prstGeom>
          <a:solidFill>
            <a:srgbClr val="3B38EB"/>
          </a:solidFill>
          <a:ln>
            <a:solidFill>
              <a:srgbClr val="3B3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lang="en-GB" sz="1300" b="1" noProof="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1051560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00" b="0" noProof="0" dirty="0">
                <a:solidFill>
                  <a:srgbClr val="9AA3AD"/>
                </a:solidFill>
                <a:latin typeface="Roboto"/>
              </a:rPr>
              <a:t>DS Compliance Framework  ·  Resources  · 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BD4D9F-6031-1E89-4186-8E36A78DCFBD}"/>
              </a:ext>
            </a:extLst>
          </p:cNvPr>
          <p:cNvSpPr txBox="1"/>
          <p:nvPr/>
        </p:nvSpPr>
        <p:spPr>
          <a:xfrm>
            <a:off x="662985" y="5058029"/>
            <a:ext cx="2743200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300" b="1" noProof="0" dirty="0">
                <a:solidFill>
                  <a:srgbClr val="FFFFFF"/>
                </a:solidFill>
                <a:latin typeface="Roboto"/>
                <a:ea typeface="Roboto"/>
                <a:cs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Request information</a:t>
            </a:r>
            <a:endParaRPr lang="en-GB" sz="1300" noProof="0" dirty="0">
              <a:latin typeface="Roboto"/>
              <a:ea typeface="Roboto"/>
              <a:cs typeface="Roboto"/>
            </a:endParaRPr>
          </a:p>
          <a:p>
            <a:pPr algn="l"/>
            <a:endParaRPr lang="en-GB" noProof="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1aa526-3952-4cc1-b457-366135b60661" xsi:nil="true"/>
    <lcf76f155ced4ddcb4097134ff3c332f xmlns="bcdc0571-162d-4d98-87e5-f76e308e3e3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BAFB670CD69F41AE834D5CAED81885" ma:contentTypeVersion="11" ma:contentTypeDescription="Crear nuevo documento." ma:contentTypeScope="" ma:versionID="a272048c374de1b49b1f2f4dd666b2e2">
  <xsd:schema xmlns:xsd="http://www.w3.org/2001/XMLSchema" xmlns:xs="http://www.w3.org/2001/XMLSchema" xmlns:p="http://schemas.microsoft.com/office/2006/metadata/properties" xmlns:ns2="bcdc0571-162d-4d98-87e5-f76e308e3e3a" xmlns:ns3="fd1aa526-3952-4cc1-b457-366135b60661" targetNamespace="http://schemas.microsoft.com/office/2006/metadata/properties" ma:root="true" ma:fieldsID="6ad6e313ae7a00343e9939b973034b8d" ns2:_="" ns3:_="">
    <xsd:import namespace="bcdc0571-162d-4d98-87e5-f76e308e3e3a"/>
    <xsd:import namespace="fd1aa526-3952-4cc1-b457-366135b60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c0571-162d-4d98-87e5-f76e308e3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aa0df150-8553-45f7-87a2-fcbd03a039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aa526-3952-4cc1-b457-366135b6066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e125abe-3491-4d8a-a2f5-0f6d59d4e82f}" ma:internalName="TaxCatchAll" ma:showField="CatchAllData" ma:web="fd1aa526-3952-4cc1-b457-366135b606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41610C-7294-4424-8DB1-754C2103F4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96E563-78F0-4E35-AA40-1FE0E7E4F965}">
  <ds:schemaRefs>
    <ds:schemaRef ds:uri="fd1aa526-3952-4cc1-b457-366135b60661"/>
    <ds:schemaRef ds:uri="http://purl.org/dc/terms/"/>
    <ds:schemaRef ds:uri="http://www.w3.org/XML/1998/namespace"/>
    <ds:schemaRef ds:uri="bcdc0571-162d-4d98-87e5-f76e308e3e3a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276A06A-E5F1-4608-9490-049EE05CB3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dc0571-162d-4d98-87e5-f76e308e3e3a"/>
    <ds:schemaRef ds:uri="fd1aa526-3952-4cc1-b457-366135b60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640</Words>
  <Application>Microsoft Office PowerPoint</Application>
  <PresentationFormat>Widescreen</PresentationFormat>
  <Paragraphs>107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 Compliance Framework - Plantilla</dc:title>
  <dc:subject>PptxGenJS Presentation</dc:subject>
  <dc:creator>Nunsys Group</dc:creator>
  <cp:lastModifiedBy>Laura Podkoritnik</cp:lastModifiedBy>
  <cp:revision>111</cp:revision>
  <dcterms:created xsi:type="dcterms:W3CDTF">2026-07-08T07:00:58Z</dcterms:created>
  <dcterms:modified xsi:type="dcterms:W3CDTF">2026-09-18T11:59:35Z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0x01010007BAFB670CD69F41AE834D5CAED81885</vt:lpwstr>
  </property>
  <property fmtid="{D5CDD505-2E9C-101B-9397-08002B2CF9AE}" pid="3" name="MediaServiceImageTags">
    <vt:lpwstr/>
  </property>
</Properties>
</file>