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300" r:id="rId5"/>
    <p:sldId id="301" r:id="rId6"/>
    <p:sldId id="302" r:id="rId7"/>
    <p:sldId id="303" r:id="rId8"/>
    <p:sldId id="304" r:id="rId9"/>
    <p:sldId id="305" r:id="rId10"/>
    <p:sldId id="306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734"/>
    <a:srgbClr val="3B38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3EB720-92F9-49EA-A830-E026D0356472}" v="118" dt="2026-09-18T09:44:34.4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Podkoritnik" userId="4fc70742-172e-499c-a640-a09fbc03c57c" providerId="ADAL" clId="{6C85398D-BD38-457D-B7A7-93E8D5B6A28C}"/>
    <pc:docChg chg="undo redo custSel modSld">
      <pc:chgData name="Laura Podkoritnik" userId="4fc70742-172e-499c-a640-a09fbc03c57c" providerId="ADAL" clId="{6C85398D-BD38-457D-B7A7-93E8D5B6A28C}" dt="2026-09-18T11:10:29.972" v="555" actId="790"/>
      <pc:docMkLst>
        <pc:docMk/>
      </pc:docMkLst>
      <pc:sldChg chg="addSp modSp mod">
        <pc:chgData name="Laura Podkoritnik" userId="4fc70742-172e-499c-a640-a09fbc03c57c" providerId="ADAL" clId="{6C85398D-BD38-457D-B7A7-93E8D5B6A28C}" dt="2026-09-18T11:10:29.972" v="555" actId="790"/>
        <pc:sldMkLst>
          <pc:docMk/>
          <pc:sldMk cId="0" sldId="300"/>
        </pc:sldMkLst>
        <pc:spChg chg="add mod">
          <ac:chgData name="Laura Podkoritnik" userId="4fc70742-172e-499c-a640-a09fbc03c57c" providerId="ADAL" clId="{6C85398D-BD38-457D-B7A7-93E8D5B6A28C}" dt="2026-09-18T09:15:17.887" v="32" actId="767"/>
          <ac:spMkLst>
            <pc:docMk/>
            <pc:sldMk cId="0" sldId="300"/>
            <ac:spMk id="2" creationId="{B6404B57-67B8-48E0-B560-44AEDFBF90F7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0"/>
            <ac:spMk id="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0"/>
            <ac:spMk id="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0"/>
            <ac:spMk id="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0"/>
            <ac:spMk id="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0"/>
            <ac:spMk id="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0"/>
            <ac:spMk id="8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10:29.972" v="555" actId="790"/>
        <pc:sldMkLst>
          <pc:docMk/>
          <pc:sldMk cId="0" sldId="301"/>
        </pc:sldMkLst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1"/>
            <ac:spMk id="1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16:36.893" v="73" actId="20577"/>
          <ac:spMkLst>
            <pc:docMk/>
            <pc:sldMk cId="0" sldId="301"/>
            <ac:spMk id="1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1"/>
            <ac:spMk id="1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18:36.505" v="181" actId="123"/>
          <ac:spMkLst>
            <pc:docMk/>
            <pc:sldMk cId="0" sldId="301"/>
            <ac:spMk id="2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1"/>
            <ac:spMk id="2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1"/>
            <ac:spMk id="2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1"/>
            <ac:spMk id="2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1"/>
            <ac:spMk id="2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1"/>
            <ac:spMk id="2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1"/>
            <ac:spMk id="2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1"/>
            <ac:spMk id="2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1"/>
            <ac:spMk id="3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1"/>
            <ac:spMk id="3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1"/>
            <ac:spMk id="3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1"/>
            <ac:spMk id="3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1"/>
            <ac:spMk id="34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10:29.972" v="555" actId="790"/>
        <pc:sldMkLst>
          <pc:docMk/>
          <pc:sldMk cId="0" sldId="302"/>
        </pc:sldMkLst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2"/>
            <ac:spMk id="1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2"/>
            <ac:spMk id="1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19:13.065" v="207"/>
          <ac:spMkLst>
            <pc:docMk/>
            <pc:sldMk cId="0" sldId="302"/>
            <ac:spMk id="2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2"/>
            <ac:spMk id="2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2"/>
            <ac:spMk id="2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21:23.678" v="226"/>
          <ac:spMkLst>
            <pc:docMk/>
            <pc:sldMk cId="0" sldId="302"/>
            <ac:spMk id="2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21:19.375" v="223" actId="20577"/>
          <ac:spMkLst>
            <pc:docMk/>
            <pc:sldMk cId="0" sldId="302"/>
            <ac:spMk id="2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2"/>
            <ac:spMk id="2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2"/>
            <ac:spMk id="3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22:07.112" v="237" actId="20577"/>
          <ac:spMkLst>
            <pc:docMk/>
            <pc:sldMk cId="0" sldId="302"/>
            <ac:spMk id="3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2"/>
            <ac:spMk id="3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2"/>
            <ac:spMk id="3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2"/>
            <ac:spMk id="3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2"/>
            <ac:spMk id="3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2"/>
            <ac:spMk id="3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21:49.089" v="230" actId="20577"/>
          <ac:spMkLst>
            <pc:docMk/>
            <pc:sldMk cId="0" sldId="302"/>
            <ac:spMk id="3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2"/>
            <ac:spMk id="4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2"/>
            <ac:spMk id="4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2"/>
            <ac:spMk id="4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2"/>
            <ac:spMk id="43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10:29.972" v="555" actId="790"/>
        <pc:sldMkLst>
          <pc:docMk/>
          <pc:sldMk cId="0" sldId="303"/>
        </pc:sldMkLst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3"/>
            <ac:spMk id="4" creationId="{C8C5068C-D772-6428-54EF-2409D367542B}"/>
          </ac:spMkLst>
        </pc:spChg>
        <pc:spChg chg="mod">
          <ac:chgData name="Laura Podkoritnik" userId="4fc70742-172e-499c-a640-a09fbc03c57c" providerId="ADAL" clId="{6C85398D-BD38-457D-B7A7-93E8D5B6A28C}" dt="2026-09-18T09:32:11.152" v="250"/>
          <ac:spMkLst>
            <pc:docMk/>
            <pc:sldMk cId="0" sldId="303"/>
            <ac:spMk id="1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2:20.049" v="253"/>
          <ac:spMkLst>
            <pc:docMk/>
            <pc:sldMk cId="0" sldId="303"/>
            <ac:spMk id="1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3"/>
            <ac:spMk id="2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2:36.678" v="261"/>
          <ac:spMkLst>
            <pc:docMk/>
            <pc:sldMk cId="0" sldId="303"/>
            <ac:spMk id="2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3"/>
            <ac:spMk id="2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3"/>
            <ac:spMk id="2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2:55.643" v="266" actId="20577"/>
          <ac:spMkLst>
            <pc:docMk/>
            <pc:sldMk cId="0" sldId="303"/>
            <ac:spMk id="2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3"/>
            <ac:spMk id="2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3"/>
            <ac:spMk id="2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3"/>
            <ac:spMk id="3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4:05.610" v="287"/>
          <ac:spMkLst>
            <pc:docMk/>
            <pc:sldMk cId="0" sldId="303"/>
            <ac:spMk id="3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4:02.330" v="284" actId="20577"/>
          <ac:spMkLst>
            <pc:docMk/>
            <pc:sldMk cId="0" sldId="303"/>
            <ac:spMk id="3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3"/>
            <ac:spMk id="3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3"/>
            <ac:spMk id="3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4:33.581" v="295"/>
          <ac:spMkLst>
            <pc:docMk/>
            <pc:sldMk cId="0" sldId="303"/>
            <ac:spMk id="3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3"/>
            <ac:spMk id="3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3"/>
            <ac:spMk id="3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4:57.392" v="303"/>
          <ac:spMkLst>
            <pc:docMk/>
            <pc:sldMk cId="0" sldId="303"/>
            <ac:spMk id="4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4:54.156" v="300" actId="20577"/>
          <ac:spMkLst>
            <pc:docMk/>
            <pc:sldMk cId="0" sldId="303"/>
            <ac:spMk id="4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5:16.662" v="311"/>
          <ac:spMkLst>
            <pc:docMk/>
            <pc:sldMk cId="0" sldId="303"/>
            <ac:spMk id="4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3"/>
            <ac:spMk id="4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3"/>
            <ac:spMk id="4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3"/>
            <ac:spMk id="4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6:11.205" v="319"/>
          <ac:spMkLst>
            <pc:docMk/>
            <pc:sldMk cId="0" sldId="303"/>
            <ac:spMk id="4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3"/>
            <ac:spMk id="4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3"/>
            <ac:spMk id="5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3"/>
            <ac:spMk id="5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3"/>
            <ac:spMk id="5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3"/>
            <ac:spMk id="53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10:29.972" v="555" actId="790"/>
        <pc:sldMkLst>
          <pc:docMk/>
          <pc:sldMk cId="0" sldId="304"/>
        </pc:sldMkLst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4"/>
            <ac:spMk id="1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4"/>
            <ac:spMk id="1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4"/>
            <ac:spMk id="1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4"/>
            <ac:spMk id="2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4"/>
            <ac:spMk id="2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4"/>
            <ac:spMk id="2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4"/>
            <ac:spMk id="2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4"/>
            <ac:spMk id="2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4"/>
            <ac:spMk id="2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39:32.544" v="433" actId="20577"/>
          <ac:spMkLst>
            <pc:docMk/>
            <pc:sldMk cId="0" sldId="304"/>
            <ac:spMk id="2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4"/>
            <ac:spMk id="2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4"/>
            <ac:spMk id="2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4"/>
            <ac:spMk id="29" creationId="{00000000-0000-0000-0000-000000000000}"/>
          </ac:spMkLst>
        </pc:spChg>
        <pc:grpChg chg="mod">
          <ac:chgData name="Laura Podkoritnik" userId="4fc70742-172e-499c-a640-a09fbc03c57c" providerId="ADAL" clId="{6C85398D-BD38-457D-B7A7-93E8D5B6A28C}" dt="2026-09-18T09:38:20.588" v="389"/>
          <ac:grpSpMkLst>
            <pc:docMk/>
            <pc:sldMk cId="0" sldId="304"/>
            <ac:grpSpMk id="2" creationId="{FA47EA02-8E3D-2650-8A5C-0AA6DC5A7A85}"/>
          </ac:grpSpMkLst>
        </pc:grpChg>
        <pc:grpChg chg="mod">
          <ac:chgData name="Laura Podkoritnik" userId="4fc70742-172e-499c-a640-a09fbc03c57c" providerId="ADAL" clId="{6C85398D-BD38-457D-B7A7-93E8D5B6A28C}" dt="2026-09-18T09:37:14.195" v="347"/>
          <ac:grpSpMkLst>
            <pc:docMk/>
            <pc:sldMk cId="0" sldId="304"/>
            <ac:grpSpMk id="3" creationId="{8FA82A88-A0E5-5302-DBB8-7085D5073203}"/>
          </ac:grpSpMkLst>
        </pc:grpChg>
      </pc:sldChg>
      <pc:sldChg chg="addSp delSp modSp mod">
        <pc:chgData name="Laura Podkoritnik" userId="4fc70742-172e-499c-a640-a09fbc03c57c" providerId="ADAL" clId="{6C85398D-BD38-457D-B7A7-93E8D5B6A28C}" dt="2026-09-18T11:10:29.972" v="555" actId="790"/>
        <pc:sldMkLst>
          <pc:docMk/>
          <pc:sldMk cId="0" sldId="305"/>
        </pc:sldMkLst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5"/>
            <ac:spMk id="5" creationId="{C57D4D85-ABF4-D9E0-2419-9EB25BC5B40B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5"/>
            <ac:spMk id="7" creationId="{DBE6EFDA-C245-2534-C0FF-46D2DD8B6FF2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5"/>
            <ac:spMk id="1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5"/>
            <ac:spMk id="1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5"/>
            <ac:spMk id="1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5"/>
            <ac:spMk id="2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5"/>
            <ac:spMk id="2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5"/>
            <ac:spMk id="2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5"/>
            <ac:spMk id="2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5"/>
            <ac:spMk id="2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5"/>
            <ac:spMk id="2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09:44:14.360" v="553" actId="790"/>
          <ac:spMkLst>
            <pc:docMk/>
            <pc:sldMk cId="0" sldId="305"/>
            <ac:spMk id="2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5"/>
            <ac:spMk id="27" creationId="{00000000-0000-0000-0000-000000000000}"/>
          </ac:spMkLst>
        </pc:spChg>
        <pc:spChg chg="add del 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5"/>
            <ac:spMk id="28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10:29.972" v="555" actId="790"/>
        <pc:sldMkLst>
          <pc:docMk/>
          <pc:sldMk cId="0" sldId="306"/>
        </pc:sldMkLst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6"/>
            <ac:spMk id="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6"/>
            <ac:spMk id="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6"/>
            <ac:spMk id="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6"/>
            <ac:spMk id="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6"/>
            <ac:spMk id="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6"/>
            <ac:spMk id="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29.972" v="555" actId="790"/>
          <ac:spMkLst>
            <pc:docMk/>
            <pc:sldMk cId="0" sldId="306"/>
            <ac:spMk id="9" creationId="{37BD4D9F-6031-1E89-4186-8E36A78DCFB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311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spacescompliance.eu/?page_id=585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8">
            <a:extLst>
              <a:ext uri="{FF2B5EF4-FFF2-40B4-BE49-F238E27FC236}">
                <a16:creationId xmlns:a16="http://schemas.microsoft.com/office/drawing/2014/main" id="{BA983C1F-C92C-57E0-E174-60B2A349A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20574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200" b="1" kern="0" spc="200" noProof="0">
                <a:solidFill>
                  <a:srgbClr val="4785C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 SPACES COMPLIANCE FRAMEWORK</a:t>
            </a:r>
            <a:endParaRPr lang="en-GB" sz="1200" noProof="0"/>
          </a:p>
        </p:txBody>
      </p:sp>
      <p:sp>
        <p:nvSpPr>
          <p:cNvPr id="4" name="Text 1"/>
          <p:cNvSpPr/>
          <p:nvPr/>
        </p:nvSpPr>
        <p:spPr>
          <a:xfrm>
            <a:off x="594360" y="2423160"/>
            <a:ext cx="10241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</a:pPr>
            <a:r>
              <a:rPr lang="en-GB" sz="4200" b="1" noProof="0">
                <a:solidFill>
                  <a:srgbClr val="071B30"/>
                </a:solidFill>
                <a:latin typeface="Roboto"/>
                <a:ea typeface="Roboto"/>
                <a:cs typeface="Roboto"/>
              </a:rPr>
              <a:t>Framework </a:t>
            </a:r>
            <a:r>
              <a:rPr lang="en-GB" sz="4200" b="1" noProof="0">
                <a:solidFill>
                  <a:srgbClr val="4785C3"/>
                </a:solidFill>
                <a:latin typeface="Roboto"/>
                <a:ea typeface="Roboto"/>
                <a:cs typeface="Roboto"/>
              </a:rPr>
              <a:t>Description</a:t>
            </a:r>
            <a:endParaRPr lang="en-GB" sz="4200" noProof="0">
              <a:latin typeface="Roboto"/>
              <a:ea typeface="Roboto"/>
              <a:cs typeface="Roboto"/>
            </a:endParaRPr>
          </a:p>
        </p:txBody>
      </p:sp>
      <p:sp>
        <p:nvSpPr>
          <p:cNvPr id="5" name="Text 2"/>
          <p:cNvSpPr/>
          <p:nvPr/>
        </p:nvSpPr>
        <p:spPr>
          <a:xfrm>
            <a:off x="640080" y="384048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GB" noProof="0"/>
              <a:t>A maturity and compliance assessment model for data spaces. </a:t>
            </a:r>
            <a:endParaRPr lang="en-GB" sz="1700" noProof="0"/>
          </a:p>
        </p:txBody>
      </p:sp>
      <p:sp>
        <p:nvSpPr>
          <p:cNvPr id="6" name="Shape 3"/>
          <p:cNvSpPr/>
          <p:nvPr/>
        </p:nvSpPr>
        <p:spPr>
          <a:xfrm>
            <a:off x="640080" y="4892040"/>
            <a:ext cx="457200" cy="45720"/>
          </a:xfrm>
          <a:prstGeom prst="rect">
            <a:avLst/>
          </a:prstGeom>
          <a:solidFill>
            <a:srgbClr val="3B38EB"/>
          </a:solidFill>
          <a:ln/>
        </p:spPr>
        <p:txBody>
          <a:bodyPr/>
          <a:lstStyle/>
          <a:p>
            <a:endParaRPr lang="en-GB" noProof="0"/>
          </a:p>
        </p:txBody>
      </p:sp>
      <p:sp>
        <p:nvSpPr>
          <p:cNvPr id="7" name="Text 4"/>
          <p:cNvSpPr/>
          <p:nvPr/>
        </p:nvSpPr>
        <p:spPr>
          <a:xfrm>
            <a:off x="1234440" y="473659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300" b="1" noProof="0">
                <a:solidFill>
                  <a:srgbClr val="6B74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Resource 01</a:t>
            </a:r>
            <a:endParaRPr lang="en-GB" sz="1300" noProof="0"/>
          </a:p>
        </p:txBody>
      </p:sp>
      <p:sp>
        <p:nvSpPr>
          <p:cNvPr id="8" name="Text 5"/>
          <p:cNvSpPr/>
          <p:nvPr/>
        </p:nvSpPr>
        <p:spPr>
          <a:xfrm>
            <a:off x="640080" y="6172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100" noProof="0">
                <a:solidFill>
                  <a:srgbClr val="9AA3A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DSCF  ·  Resources  ·  2026</a:t>
            </a:r>
            <a:endParaRPr lang="en-GB" sz="1100" noProof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8">
            <a:extLst>
              <a:ext uri="{FF2B5EF4-FFF2-40B4-BE49-F238E27FC236}">
                <a16:creationId xmlns:a16="http://schemas.microsoft.com/office/drawing/2014/main" id="{34611A99-EFBE-9EEC-0EB1-A17170425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000" noProof="0">
                <a:solidFill>
                  <a:srgbClr val="9AA3A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DS Compliance Framework</a:t>
            </a:r>
            <a:endParaRPr lang="en-GB" sz="1000" noProof="0"/>
          </a:p>
        </p:txBody>
      </p:sp>
      <p:sp>
        <p:nvSpPr>
          <p:cNvPr id="18" name="TextBox 17"/>
          <p:cNvSpPr txBox="1"/>
          <p:nvPr/>
        </p:nvSpPr>
        <p:spPr>
          <a:xfrm>
            <a:off x="640080" y="1170432"/>
            <a:ext cx="10881360" cy="1769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150" b="1" noProof="0">
                <a:solidFill>
                  <a:srgbClr val="4785C3"/>
                </a:solidFill>
                <a:latin typeface="Roboto"/>
              </a:rPr>
              <a:t>WHAT IT 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1481328"/>
            <a:ext cx="1088136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2800" b="1" noProof="0">
                <a:solidFill>
                  <a:srgbClr val="071B30"/>
                </a:solidFill>
                <a:latin typeface="Roboto"/>
              </a:rPr>
              <a:t>A maturity and compliance assessment model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2240280"/>
            <a:ext cx="10881360" cy="800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GB" sz="1300" b="0" noProof="0">
                <a:solidFill>
                  <a:srgbClr val="3F4A57"/>
                </a:solidFill>
                <a:latin typeface="Roboto"/>
              </a:rPr>
              <a:t>DSCF determines the extent to which a data space has the capabilities required to be trusted, from governance and interoperability to trust and observability. Rather than issuing a simple pass/fail result, it places each initiative at a defined maturity level and identifies precisely where improvements can be made. The assessment structure is a maturity model inspired by the MAGERIT methodology used for both self-assessment and certification.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343400"/>
            <a:ext cx="1874519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4000" b="1" noProof="0">
                <a:solidFill>
                  <a:srgbClr val="4785C3"/>
                </a:solidFill>
                <a:latin typeface="Roboto"/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212080"/>
            <a:ext cx="19659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100" noProof="0">
                <a:solidFill>
                  <a:srgbClr val="3F4A57"/>
                </a:solidFill>
                <a:latin typeface="Roboto"/>
              </a:rPr>
              <a:t>Domains</a:t>
            </a:r>
            <a:endParaRPr lang="en-GB" sz="1100" b="0" noProof="0">
              <a:solidFill>
                <a:srgbClr val="3F4A57"/>
              </a:solidFill>
              <a:latin typeface="Roboto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78607" y="4526280"/>
            <a:ext cx="10972" cy="1097280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24" name="TextBox 23"/>
          <p:cNvSpPr txBox="1"/>
          <p:nvPr/>
        </p:nvSpPr>
        <p:spPr>
          <a:xfrm>
            <a:off x="2834639" y="4343400"/>
            <a:ext cx="1874519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4000" b="1" noProof="0">
                <a:solidFill>
                  <a:srgbClr val="4785C3"/>
                </a:solidFill>
                <a:latin typeface="Roboto"/>
              </a:rPr>
              <a:t>38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34639" y="5212080"/>
            <a:ext cx="19659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100" noProof="0">
                <a:solidFill>
                  <a:srgbClr val="3F4A57"/>
                </a:solidFill>
                <a:latin typeface="Roboto"/>
              </a:rPr>
              <a:t>C</a:t>
            </a:r>
            <a:r>
              <a:rPr lang="en-GB" sz="1100" b="0" noProof="0">
                <a:solidFill>
                  <a:srgbClr val="3F4A57"/>
                </a:solidFill>
                <a:latin typeface="Roboto"/>
              </a:rPr>
              <a:t>ontrols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73168" y="4526280"/>
            <a:ext cx="10972" cy="1097280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27" name="TextBox 26"/>
          <p:cNvSpPr txBox="1"/>
          <p:nvPr/>
        </p:nvSpPr>
        <p:spPr>
          <a:xfrm>
            <a:off x="5029200" y="4343400"/>
            <a:ext cx="242316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4000" b="1" noProof="0">
                <a:solidFill>
                  <a:srgbClr val="4785C3"/>
                </a:solidFill>
                <a:latin typeface="Roboto"/>
              </a:rPr>
              <a:t>20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5212080"/>
            <a:ext cx="251460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100" b="0" noProof="0">
                <a:solidFill>
                  <a:srgbClr val="3F4A57"/>
                </a:solidFill>
                <a:latin typeface="Roboto"/>
              </a:rPr>
              <a:t>Evidence documents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516368" y="4526280"/>
            <a:ext cx="10972" cy="1097280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30" name="TextBox 29"/>
          <p:cNvSpPr txBox="1"/>
          <p:nvPr/>
        </p:nvSpPr>
        <p:spPr>
          <a:xfrm>
            <a:off x="7772400" y="4343400"/>
            <a:ext cx="214884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4000" b="1" noProof="0">
                <a:solidFill>
                  <a:srgbClr val="4785C3"/>
                </a:solidFill>
                <a:latin typeface="Roboto"/>
              </a:rPr>
              <a:t>+50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400" y="5212080"/>
            <a:ext cx="224028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100" noProof="0">
                <a:solidFill>
                  <a:srgbClr val="3F4A57"/>
                </a:solidFill>
                <a:latin typeface="Roboto"/>
              </a:rPr>
              <a:t>Checks</a:t>
            </a:r>
            <a:endParaRPr lang="en-GB" sz="1100" b="0" noProof="0">
              <a:solidFill>
                <a:srgbClr val="3F4A57"/>
              </a:solidFill>
              <a:latin typeface="Roboto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985248" y="4526280"/>
            <a:ext cx="10972" cy="1097280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33" name="TextBox 32"/>
          <p:cNvSpPr txBox="1"/>
          <p:nvPr/>
        </p:nvSpPr>
        <p:spPr>
          <a:xfrm>
            <a:off x="10241280" y="4343400"/>
            <a:ext cx="1874519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4000" b="1" noProof="0">
                <a:solidFill>
                  <a:srgbClr val="4785C3"/>
                </a:solidFill>
                <a:latin typeface="Roboto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241280" y="5212080"/>
            <a:ext cx="19659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100" b="0" noProof="0">
                <a:solidFill>
                  <a:srgbClr val="3F4A57"/>
                </a:solidFill>
                <a:latin typeface="Roboto"/>
              </a:rPr>
              <a:t>Assessment modes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8">
            <a:extLst>
              <a:ext uri="{FF2B5EF4-FFF2-40B4-BE49-F238E27FC236}">
                <a16:creationId xmlns:a16="http://schemas.microsoft.com/office/drawing/2014/main" id="{889FCBB9-71DA-24C5-BC94-E20600089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000" noProof="0">
                <a:solidFill>
                  <a:srgbClr val="9AA3A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DS Compliance Framework</a:t>
            </a:r>
            <a:endParaRPr lang="en-GB" sz="1000" noProof="0"/>
          </a:p>
        </p:txBody>
      </p:sp>
      <p:sp>
        <p:nvSpPr>
          <p:cNvPr id="18" name="TextBox 17"/>
          <p:cNvSpPr txBox="1"/>
          <p:nvPr/>
        </p:nvSpPr>
        <p:spPr>
          <a:xfrm>
            <a:off x="640080" y="1170432"/>
            <a:ext cx="10881360" cy="1769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150" b="1" noProof="0">
                <a:solidFill>
                  <a:srgbClr val="4785C3"/>
                </a:solidFill>
                <a:latin typeface="Roboto"/>
              </a:rPr>
              <a:t>DESIGN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1481328"/>
            <a:ext cx="1088136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2800" b="1" noProof="0">
                <a:solidFill>
                  <a:srgbClr val="071B30"/>
                </a:solidFill>
                <a:latin typeface="Roboto"/>
              </a:rPr>
              <a:t>The principles underpinning the model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2286000"/>
            <a:ext cx="3429000" cy="169164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21" name="Rectangle 20"/>
          <p:cNvSpPr/>
          <p:nvPr/>
        </p:nvSpPr>
        <p:spPr>
          <a:xfrm>
            <a:off x="868680" y="2560320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22" name="TextBox 21"/>
          <p:cNvSpPr txBox="1"/>
          <p:nvPr/>
        </p:nvSpPr>
        <p:spPr>
          <a:xfrm>
            <a:off x="868680" y="2743200"/>
            <a:ext cx="301752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300" b="1" noProof="0">
                <a:solidFill>
                  <a:srgbClr val="071B30"/>
                </a:solidFill>
                <a:latin typeface="Roboto"/>
              </a:rPr>
              <a:t>Technology neutrality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3236976"/>
            <a:ext cx="3017520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Assesses capabilities, not the tools or platforms used to implement them. 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97680" y="2286000"/>
            <a:ext cx="3429000" cy="169164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25" name="Rectangle 24"/>
          <p:cNvSpPr/>
          <p:nvPr/>
        </p:nvSpPr>
        <p:spPr>
          <a:xfrm>
            <a:off x="4526280" y="2560320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26" name="TextBox 25"/>
          <p:cNvSpPr txBox="1"/>
          <p:nvPr/>
        </p:nvSpPr>
        <p:spPr>
          <a:xfrm>
            <a:off x="4526280" y="2743200"/>
            <a:ext cx="301752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300" b="1" noProof="0">
                <a:solidFill>
                  <a:srgbClr val="071B30"/>
                </a:solidFill>
                <a:latin typeface="Roboto"/>
              </a:rPr>
              <a:t>Domain independence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26280" y="3236976"/>
            <a:ext cx="3017520" cy="4847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Each domain covers a distinct area, and its controls do not overlap with those of other domains. 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955279" y="2286000"/>
            <a:ext cx="3429000" cy="169164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29" name="Rectangle 28"/>
          <p:cNvSpPr/>
          <p:nvPr/>
        </p:nvSpPr>
        <p:spPr>
          <a:xfrm>
            <a:off x="8183879" y="2560320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30" name="TextBox 29"/>
          <p:cNvSpPr txBox="1"/>
          <p:nvPr/>
        </p:nvSpPr>
        <p:spPr>
          <a:xfrm>
            <a:off x="8183879" y="2743200"/>
            <a:ext cx="301752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300" b="1" noProof="0">
                <a:solidFill>
                  <a:srgbClr val="071B30"/>
                </a:solidFill>
                <a:latin typeface="Roboto"/>
              </a:rPr>
              <a:t>Evidence-based assessment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83879" y="3236976"/>
            <a:ext cx="3017520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A control's result can never exceed what the submitted evidence can demonstrate. 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" y="4206240"/>
            <a:ext cx="3429000" cy="169164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33" name="Rectangle 32"/>
          <p:cNvSpPr/>
          <p:nvPr/>
        </p:nvSpPr>
        <p:spPr>
          <a:xfrm>
            <a:off x="868680" y="4480559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34" name="TextBox 33"/>
          <p:cNvSpPr txBox="1"/>
          <p:nvPr/>
        </p:nvSpPr>
        <p:spPr>
          <a:xfrm>
            <a:off x="868680" y="4663440"/>
            <a:ext cx="301752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300" b="1" noProof="0">
                <a:solidFill>
                  <a:srgbClr val="071B30"/>
                </a:solidFill>
                <a:latin typeface="Roboto"/>
              </a:rPr>
              <a:t>Conservative approach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8680" y="5157216"/>
            <a:ext cx="3017520" cy="4847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A high score in one area does not conceal a failure in another. The overall result is determined by weak points and essential controls. 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297680" y="4206240"/>
            <a:ext cx="3429000" cy="169164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37" name="Rectangle 36"/>
          <p:cNvSpPr/>
          <p:nvPr/>
        </p:nvSpPr>
        <p:spPr>
          <a:xfrm>
            <a:off x="4526280" y="4480559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38" name="TextBox 37"/>
          <p:cNvSpPr txBox="1"/>
          <p:nvPr/>
        </p:nvSpPr>
        <p:spPr>
          <a:xfrm>
            <a:off x="4526280" y="4663440"/>
            <a:ext cx="301752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300" b="1" noProof="0">
                <a:solidFill>
                  <a:srgbClr val="071B30"/>
                </a:solidFill>
                <a:latin typeface="Roboto"/>
              </a:rPr>
              <a:t>Traceability to reference frameworks 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26280" y="5157216"/>
            <a:ext cx="3017520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Every domain and control is traceable to Gaia-X, IDSA and the DSSC. 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955279" y="4206240"/>
            <a:ext cx="3429000" cy="169164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41" name="Rectangle 40"/>
          <p:cNvSpPr/>
          <p:nvPr/>
        </p:nvSpPr>
        <p:spPr>
          <a:xfrm>
            <a:off x="8183879" y="4480559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42" name="TextBox 41"/>
          <p:cNvSpPr txBox="1"/>
          <p:nvPr/>
        </p:nvSpPr>
        <p:spPr>
          <a:xfrm>
            <a:off x="8183879" y="4663440"/>
            <a:ext cx="301752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300" b="1" noProof="0">
                <a:solidFill>
                  <a:srgbClr val="071B30"/>
                </a:solidFill>
                <a:latin typeface="Roboto"/>
              </a:rPr>
              <a:t>Evolvability 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83879" y="5157216"/>
            <a:ext cx="3017520" cy="4847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New standards and regulations can be incorporated by adding controls, without redesigning the underlying architecture.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8">
            <a:extLst>
              <a:ext uri="{FF2B5EF4-FFF2-40B4-BE49-F238E27FC236}">
                <a16:creationId xmlns:a16="http://schemas.microsoft.com/office/drawing/2014/main" id="{F574F2A3-1184-E5B7-DF18-45B03C283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000" noProof="0">
                <a:solidFill>
                  <a:srgbClr val="9AA3A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DS Compliance Framework</a:t>
            </a:r>
            <a:endParaRPr lang="en-GB" sz="1000" noProof="0"/>
          </a:p>
        </p:txBody>
      </p:sp>
      <p:sp>
        <p:nvSpPr>
          <p:cNvPr id="18" name="TextBox 17"/>
          <p:cNvSpPr txBox="1"/>
          <p:nvPr/>
        </p:nvSpPr>
        <p:spPr>
          <a:xfrm>
            <a:off x="640080" y="1170432"/>
            <a:ext cx="10881360" cy="1769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150" b="1" noProof="0">
                <a:solidFill>
                  <a:srgbClr val="4785C3"/>
                </a:solidFill>
                <a:latin typeface="Roboto"/>
              </a:rPr>
              <a:t>ASSESSMENT PROCESS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1481328"/>
            <a:ext cx="1088136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2800" b="1" noProof="0">
                <a:solidFill>
                  <a:srgbClr val="071B30"/>
                </a:solidFill>
                <a:latin typeface="Roboto"/>
              </a:rPr>
              <a:t>The 9 stages of an assessment </a:t>
            </a:r>
          </a:p>
        </p:txBody>
      </p:sp>
      <p:sp>
        <p:nvSpPr>
          <p:cNvPr id="20" name="Oval 19"/>
          <p:cNvSpPr/>
          <p:nvPr/>
        </p:nvSpPr>
        <p:spPr>
          <a:xfrm>
            <a:off x="658368" y="2212848"/>
            <a:ext cx="384048" cy="384048"/>
          </a:xfrm>
          <a:prstGeom prst="ellipse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noProof="0">
                <a:solidFill>
                  <a:srgbClr val="FFFFFF"/>
                </a:solidFill>
                <a:latin typeface="Roboto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70431" y="2194560"/>
            <a:ext cx="521208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50" b="1" noProof="0">
                <a:solidFill>
                  <a:srgbClr val="071B30"/>
                </a:solidFill>
                <a:latin typeface="Roboto"/>
              </a:rPr>
              <a:t>Preparation and scope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1" y="2487168"/>
            <a:ext cx="5212080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The data space and its participants are identified, and the assessment mode is selected.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32103" y="2651760"/>
            <a:ext cx="10972" cy="42062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24" name="Oval 23"/>
          <p:cNvSpPr/>
          <p:nvPr/>
        </p:nvSpPr>
        <p:spPr>
          <a:xfrm>
            <a:off x="658368" y="3054096"/>
            <a:ext cx="384048" cy="384048"/>
          </a:xfrm>
          <a:prstGeom prst="ellipse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noProof="0">
                <a:solidFill>
                  <a:srgbClr val="FFFFFF"/>
                </a:solidFill>
                <a:latin typeface="Roboto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1" y="3035808"/>
            <a:ext cx="521208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50" b="1" noProof="0">
                <a:solidFill>
                  <a:srgbClr val="071B30"/>
                </a:solidFill>
                <a:latin typeface="Roboto"/>
              </a:rPr>
              <a:t>Evidence submission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1" y="3328415"/>
            <a:ext cx="5212080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The organisation provides its supporting evidence documents.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32103" y="3493008"/>
            <a:ext cx="10972" cy="42062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28" name="Oval 27"/>
          <p:cNvSpPr/>
          <p:nvPr/>
        </p:nvSpPr>
        <p:spPr>
          <a:xfrm>
            <a:off x="658368" y="3895344"/>
            <a:ext cx="384048" cy="384048"/>
          </a:xfrm>
          <a:prstGeom prst="ellipse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noProof="0">
                <a:solidFill>
                  <a:srgbClr val="FFFFFF"/>
                </a:solidFill>
                <a:latin typeface="Roboto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1" y="3877056"/>
            <a:ext cx="521208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50" b="1" noProof="0">
                <a:solidFill>
                  <a:srgbClr val="071B30"/>
                </a:solidFill>
                <a:latin typeface="Roboto"/>
              </a:rPr>
              <a:t>Automated validation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1" y="4169663"/>
            <a:ext cx="5212080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The system checks the submitted technical evidence.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32103" y="4334256"/>
            <a:ext cx="10972" cy="42062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32" name="Oval 31"/>
          <p:cNvSpPr/>
          <p:nvPr/>
        </p:nvSpPr>
        <p:spPr>
          <a:xfrm>
            <a:off x="658368" y="4736592"/>
            <a:ext cx="384048" cy="384048"/>
          </a:xfrm>
          <a:prstGeom prst="ellipse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noProof="0">
                <a:solidFill>
                  <a:srgbClr val="FFFFFF"/>
                </a:solidFill>
                <a:latin typeface="Roboto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70431" y="4718304"/>
            <a:ext cx="521208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50" b="1" noProof="0">
                <a:solidFill>
                  <a:srgbClr val="071B30"/>
                </a:solidFill>
                <a:latin typeface="Roboto"/>
              </a:rPr>
              <a:t>Maturity questionnaire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1" y="5010912"/>
            <a:ext cx="5212080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The organisation answers the questions associated with the controls.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32103" y="5175504"/>
            <a:ext cx="10972" cy="42062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36" name="Oval 35"/>
          <p:cNvSpPr/>
          <p:nvPr/>
        </p:nvSpPr>
        <p:spPr>
          <a:xfrm>
            <a:off x="658368" y="5577840"/>
            <a:ext cx="384048" cy="384048"/>
          </a:xfrm>
          <a:prstGeom prst="ellipse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noProof="0">
                <a:solidFill>
                  <a:srgbClr val="FFFFFF"/>
                </a:solidFill>
                <a:latin typeface="Roboto"/>
              </a:rPr>
              <a:t>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70431" y="5559552"/>
            <a:ext cx="521208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50" b="1" noProof="0">
                <a:solidFill>
                  <a:srgbClr val="071B30"/>
                </a:solidFill>
                <a:latin typeface="Roboto"/>
              </a:rPr>
              <a:t>Provisional calculation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70431" y="5852159"/>
            <a:ext cx="5212080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An initial score is calculated for each control and domain. </a:t>
            </a:r>
          </a:p>
        </p:txBody>
      </p:sp>
      <p:sp>
        <p:nvSpPr>
          <p:cNvPr id="39" name="Oval 38"/>
          <p:cNvSpPr/>
          <p:nvPr/>
        </p:nvSpPr>
        <p:spPr>
          <a:xfrm>
            <a:off x="6373368" y="2212848"/>
            <a:ext cx="384048" cy="384048"/>
          </a:xfrm>
          <a:prstGeom prst="ellipse">
            <a:avLst/>
          </a:prstGeom>
          <a:solidFill>
            <a:srgbClr val="EAF1F8"/>
          </a:solidFill>
          <a:ln w="12700">
            <a:solidFill>
              <a:srgbClr val="4785C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noProof="0">
                <a:solidFill>
                  <a:srgbClr val="4785C3"/>
                </a:solidFill>
                <a:latin typeface="Roboto"/>
              </a:rPr>
              <a:t>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85432" y="2194560"/>
            <a:ext cx="521208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50" b="1" noProof="0">
                <a:solidFill>
                  <a:srgbClr val="071B30"/>
                </a:solidFill>
                <a:latin typeface="Roboto"/>
              </a:rPr>
              <a:t>Auditor review (Certification only)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85432" y="2487168"/>
            <a:ext cx="5212080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An evaluator reviews the evidence requiring assessment and issues a determination.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547104" y="2651760"/>
            <a:ext cx="10972" cy="42062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44" name="TextBox 43"/>
          <p:cNvSpPr txBox="1"/>
          <p:nvPr/>
        </p:nvSpPr>
        <p:spPr>
          <a:xfrm>
            <a:off x="6885432" y="3035808"/>
            <a:ext cx="5212080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50" b="1" noProof="0">
                <a:solidFill>
                  <a:srgbClr val="071B30"/>
                </a:solidFill>
                <a:latin typeface="Roboto"/>
              </a:rPr>
              <a:t>Recalculation (Certification only) </a:t>
            </a:r>
          </a:p>
          <a:p>
            <a:endParaRPr lang="en-GB" sz="1000" b="1" noProof="0">
              <a:solidFill>
                <a:srgbClr val="4785C3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85432" y="3328415"/>
            <a:ext cx="5212080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The score is updated based on the auditor's determinations.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547104" y="3493008"/>
            <a:ext cx="10972" cy="42062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47" name="Oval 46"/>
          <p:cNvSpPr/>
          <p:nvPr/>
        </p:nvSpPr>
        <p:spPr>
          <a:xfrm>
            <a:off x="6373368" y="3895344"/>
            <a:ext cx="384048" cy="384048"/>
          </a:xfrm>
          <a:prstGeom prst="ellipse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noProof="0">
                <a:solidFill>
                  <a:srgbClr val="FFFFFF"/>
                </a:solidFill>
                <a:latin typeface="Roboto"/>
              </a:rPr>
              <a:t>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85432" y="3877056"/>
            <a:ext cx="521208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50" b="1" noProof="0">
                <a:solidFill>
                  <a:srgbClr val="071B30"/>
                </a:solidFill>
                <a:latin typeface="Roboto"/>
              </a:rPr>
              <a:t>Report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85432" y="4169663"/>
            <a:ext cx="5212080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The assessment results report is generated.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47104" y="4334256"/>
            <a:ext cx="10972" cy="42062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51" name="Oval 50"/>
          <p:cNvSpPr/>
          <p:nvPr/>
        </p:nvSpPr>
        <p:spPr>
          <a:xfrm>
            <a:off x="6373368" y="4736592"/>
            <a:ext cx="384048" cy="384048"/>
          </a:xfrm>
          <a:prstGeom prst="ellipse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noProof="0">
                <a:solidFill>
                  <a:srgbClr val="FFFFFF"/>
                </a:solidFill>
                <a:latin typeface="Roboto"/>
              </a:rPr>
              <a:t>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85432" y="4718304"/>
            <a:ext cx="521208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50" b="1" noProof="0">
                <a:solidFill>
                  <a:srgbClr val="071B30"/>
                </a:solidFill>
                <a:latin typeface="Roboto"/>
              </a:rPr>
              <a:t>Action plan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85432" y="5010912"/>
            <a:ext cx="5212080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50" b="0" noProof="0">
                <a:solidFill>
                  <a:srgbClr val="3F4A57"/>
                </a:solidFill>
                <a:latin typeface="Roboto"/>
              </a:rPr>
              <a:t>The organisation assigns owners and deadlines to the identified improvements.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547104" y="5175504"/>
            <a:ext cx="10972" cy="42062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8C5068C-D772-6428-54EF-2409D367542B}"/>
              </a:ext>
            </a:extLst>
          </p:cNvPr>
          <p:cNvSpPr/>
          <p:nvPr/>
        </p:nvSpPr>
        <p:spPr>
          <a:xfrm>
            <a:off x="6373367" y="3069190"/>
            <a:ext cx="384048" cy="384048"/>
          </a:xfrm>
          <a:prstGeom prst="ellipse">
            <a:avLst/>
          </a:prstGeom>
          <a:solidFill>
            <a:srgbClr val="EAF1F8"/>
          </a:solidFill>
          <a:ln w="12700">
            <a:solidFill>
              <a:srgbClr val="4785C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noProof="0">
                <a:solidFill>
                  <a:srgbClr val="4785C3"/>
                </a:solidFill>
                <a:latin typeface="Roboto"/>
              </a:rPr>
              <a:t>7</a:t>
            </a:r>
            <a:endParaRPr lang="en-GB" sz="1200" b="1" noProof="0">
              <a:solidFill>
                <a:srgbClr val="4785C3"/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8">
            <a:extLst>
              <a:ext uri="{FF2B5EF4-FFF2-40B4-BE49-F238E27FC236}">
                <a16:creationId xmlns:a16="http://schemas.microsoft.com/office/drawing/2014/main" id="{B9EFDC39-0A43-927B-E480-7A0C0D1E8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000" noProof="0">
                <a:solidFill>
                  <a:srgbClr val="9AA3A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DS Compliance Framework</a:t>
            </a:r>
            <a:endParaRPr lang="en-GB" sz="1000" noProof="0"/>
          </a:p>
        </p:txBody>
      </p:sp>
      <p:sp>
        <p:nvSpPr>
          <p:cNvPr id="18" name="TextBox 17"/>
          <p:cNvSpPr txBox="1"/>
          <p:nvPr/>
        </p:nvSpPr>
        <p:spPr>
          <a:xfrm>
            <a:off x="640080" y="1170432"/>
            <a:ext cx="10881360" cy="1769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150" b="1" noProof="0">
                <a:solidFill>
                  <a:srgbClr val="4785C3"/>
                </a:solidFill>
                <a:latin typeface="Roboto"/>
              </a:rPr>
              <a:t>ASSESSMENT MODES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1420812"/>
            <a:ext cx="10881360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2700" b="1" noProof="0">
                <a:solidFill>
                  <a:srgbClr val="071B30"/>
                </a:solidFill>
                <a:latin typeface="Roboto"/>
              </a:rPr>
              <a:t>One assessment, with or without external validation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2194560"/>
            <a:ext cx="5166360" cy="3200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FA82A88-A0E5-5302-DBB8-7085D5073203}"/>
              </a:ext>
            </a:extLst>
          </p:cNvPr>
          <p:cNvGrpSpPr/>
          <p:nvPr/>
        </p:nvGrpSpPr>
        <p:grpSpPr>
          <a:xfrm>
            <a:off x="1005840" y="2565400"/>
            <a:ext cx="4343400" cy="329184"/>
            <a:chOff x="1005840" y="2565400"/>
            <a:chExt cx="4343400" cy="329184"/>
          </a:xfrm>
        </p:grpSpPr>
        <p:sp>
          <p:nvSpPr>
            <p:cNvPr id="21" name="TextBox 20"/>
            <p:cNvSpPr txBox="1"/>
            <p:nvPr/>
          </p:nvSpPr>
          <p:spPr>
            <a:xfrm>
              <a:off x="1005840" y="2605314"/>
              <a:ext cx="1553029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r>
                <a:rPr lang="en-GB" sz="1600" b="1" noProof="0">
                  <a:solidFill>
                    <a:srgbClr val="071B30"/>
                  </a:solidFill>
                  <a:latin typeface="Roboto"/>
                </a:rPr>
                <a:t>Self-assessment 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4160520" y="2565400"/>
              <a:ext cx="1188720" cy="329184"/>
            </a:xfrm>
            <a:prstGeom prst="roundRect">
              <a:avLst>
                <a:gd name="adj" fmla="val 50000"/>
              </a:avLst>
            </a:prstGeom>
            <a:solidFill>
              <a:srgbClr val="EAF1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GB" sz="950" b="1" noProof="0">
                  <a:solidFill>
                    <a:srgbClr val="4785C3"/>
                  </a:solidFill>
                  <a:latin typeface="Roboto"/>
                </a:rPr>
                <a:t>internal review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005840" y="3063240"/>
            <a:ext cx="4434840" cy="10156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100" b="0" noProof="0">
                <a:solidFill>
                  <a:srgbClr val="3F4A57"/>
                </a:solidFill>
                <a:latin typeface="Roboto"/>
              </a:rPr>
              <a:t>The organisation conducts internal self-assessment using the framework's assessment tools, without an external evaluator. </a:t>
            </a:r>
          </a:p>
          <a:p>
            <a:endParaRPr lang="en-GB" sz="1100" b="0" noProof="0">
              <a:solidFill>
                <a:srgbClr val="3F4A57"/>
              </a:solidFill>
              <a:latin typeface="Roboto"/>
            </a:endParaRPr>
          </a:p>
          <a:p>
            <a:r>
              <a:rPr lang="en-GB" sz="1100" b="0" noProof="0">
                <a:solidFill>
                  <a:srgbClr val="3F4A57"/>
                </a:solidFill>
                <a:latin typeface="Roboto"/>
              </a:rPr>
              <a:t>It establishes the organisation's maturity level based </a:t>
            </a:r>
            <a:r>
              <a:rPr lang="en-GB" sz="1100" noProof="0">
                <a:solidFill>
                  <a:srgbClr val="3F4A57"/>
                </a:solidFill>
                <a:latin typeface="Roboto"/>
              </a:rPr>
              <a:t>on the evidence it can demonstrate, allowing it to understand and monitor its maturity before </a:t>
            </a:r>
            <a:r>
              <a:rPr lang="en-GB" sz="1100" b="0" noProof="0">
                <a:solidFill>
                  <a:srgbClr val="3F4A57"/>
                </a:solidFill>
                <a:latin typeface="Roboto"/>
              </a:rPr>
              <a:t>seeking external validation. 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55080" y="2194560"/>
            <a:ext cx="5166360" cy="3200400"/>
          </a:xfrm>
          <a:prstGeom prst="roundRect">
            <a:avLst>
              <a:gd name="adj" fmla="val 5000"/>
            </a:avLst>
          </a:prstGeom>
          <a:solidFill>
            <a:srgbClr val="EAF1F8"/>
          </a:solidFill>
          <a:ln w="9525">
            <a:solidFill>
              <a:srgbClr val="E4E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7EA02-8E3D-2650-8A5C-0AA6DC5A7A85}"/>
              </a:ext>
            </a:extLst>
          </p:cNvPr>
          <p:cNvGrpSpPr/>
          <p:nvPr/>
        </p:nvGrpSpPr>
        <p:grpSpPr>
          <a:xfrm>
            <a:off x="6720840" y="2529114"/>
            <a:ext cx="4572000" cy="329184"/>
            <a:chOff x="6720840" y="2529114"/>
            <a:chExt cx="4572000" cy="329184"/>
          </a:xfrm>
        </p:grpSpPr>
        <p:sp>
          <p:nvSpPr>
            <p:cNvPr id="25" name="TextBox 24"/>
            <p:cNvSpPr txBox="1"/>
            <p:nvPr/>
          </p:nvSpPr>
          <p:spPr>
            <a:xfrm>
              <a:off x="6720840" y="2572657"/>
              <a:ext cx="22860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r>
                <a:rPr lang="en-GB" sz="1600" b="1" noProof="0">
                  <a:solidFill>
                    <a:srgbClr val="071B30"/>
                  </a:solidFill>
                  <a:latin typeface="Roboto"/>
                  <a:ea typeface="Roboto"/>
                  <a:cs typeface="Roboto"/>
                </a:rPr>
                <a:t>Validated assessment 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9555480" y="2529114"/>
              <a:ext cx="1737360" cy="329184"/>
            </a:xfrm>
            <a:prstGeom prst="roundRect">
              <a:avLst>
                <a:gd name="adj" fmla="val 50000"/>
              </a:avLst>
            </a:prstGeom>
            <a:solidFill>
              <a:srgbClr val="4785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GB" sz="950" b="1" noProof="0">
                  <a:solidFill>
                    <a:srgbClr val="FFFFFF"/>
                  </a:solidFill>
                  <a:latin typeface="Roboto"/>
                </a:rPr>
                <a:t>external review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20840" y="3022896"/>
            <a:ext cx="4434840" cy="15234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100" b="0" noProof="0">
                <a:solidFill>
                  <a:srgbClr val="3F4A57"/>
                </a:solidFill>
                <a:latin typeface="Roboto"/>
              </a:rPr>
              <a:t>An independent external auditor reviews the submitted evidence and issues a determination. </a:t>
            </a:r>
          </a:p>
          <a:p>
            <a:endParaRPr lang="en-GB" sz="1100" b="0" noProof="0">
              <a:solidFill>
                <a:srgbClr val="3F4A57"/>
              </a:solidFill>
              <a:latin typeface="Roboto"/>
            </a:endParaRPr>
          </a:p>
          <a:p>
            <a:r>
              <a:rPr lang="en-GB" sz="1100" b="0" noProof="0">
                <a:solidFill>
                  <a:srgbClr val="3F4A57"/>
                </a:solidFill>
                <a:latin typeface="Roboto"/>
              </a:rPr>
              <a:t>The validation gives the result formal value that can be substantiated to participants and third parties. </a:t>
            </a:r>
          </a:p>
          <a:p>
            <a:endParaRPr lang="en-GB" sz="1100" b="0" noProof="0">
              <a:solidFill>
                <a:srgbClr val="3F4A57"/>
              </a:solidFill>
              <a:latin typeface="Roboto"/>
            </a:endParaRPr>
          </a:p>
          <a:p>
            <a:r>
              <a:rPr lang="en-GB" sz="1100" b="0" noProof="0">
                <a:solidFill>
                  <a:srgbClr val="3F4A57"/>
                </a:solidFill>
                <a:latin typeface="Roboto"/>
              </a:rPr>
              <a:t>This demonstrates compliance at key milestones within the ecosystem. </a:t>
            </a:r>
          </a:p>
          <a:p>
            <a:endParaRPr lang="en-GB" sz="1100" b="0" noProof="0">
              <a:solidFill>
                <a:srgbClr val="3F4A57"/>
              </a:solidFill>
              <a:latin typeface="Roboto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40080" y="5623560"/>
            <a:ext cx="10881360" cy="12801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29" name="TextBox 28"/>
          <p:cNvSpPr txBox="1"/>
          <p:nvPr/>
        </p:nvSpPr>
        <p:spPr>
          <a:xfrm>
            <a:off x="640080" y="5760720"/>
            <a:ext cx="10881360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150" b="0" noProof="0">
                <a:solidFill>
                  <a:schemeClr val="bg2">
                    <a:lumMod val="76000"/>
                  </a:schemeClr>
                </a:solidFill>
                <a:latin typeface="Roboto"/>
              </a:rPr>
              <a:t>Both modes use the same catalogue and the same assessment criteria. An organisation can start with a self-assessment and add external auditor validation when its results warrant it.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8">
            <a:extLst>
              <a:ext uri="{FF2B5EF4-FFF2-40B4-BE49-F238E27FC236}">
                <a16:creationId xmlns:a16="http://schemas.microsoft.com/office/drawing/2014/main" id="{B16441B0-013B-2E1C-B9B7-3ECC26037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000" noProof="0">
                <a:solidFill>
                  <a:srgbClr val="9AA3A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DS Compliance Framework</a:t>
            </a:r>
            <a:endParaRPr lang="en-GB" sz="1000" noProof="0"/>
          </a:p>
        </p:txBody>
      </p:sp>
      <p:sp>
        <p:nvSpPr>
          <p:cNvPr id="18" name="TextBox 17"/>
          <p:cNvSpPr txBox="1"/>
          <p:nvPr/>
        </p:nvSpPr>
        <p:spPr>
          <a:xfrm>
            <a:off x="640080" y="1170432"/>
            <a:ext cx="10881360" cy="1769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150" b="1" noProof="0">
                <a:solidFill>
                  <a:srgbClr val="4785C3"/>
                </a:solidFill>
                <a:latin typeface="Roboto"/>
              </a:rPr>
              <a:t>RESULTS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1481328"/>
            <a:ext cx="1088136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2800" b="1" noProof="0">
                <a:solidFill>
                  <a:srgbClr val="071B30"/>
                </a:solidFill>
                <a:latin typeface="Roboto"/>
              </a:rPr>
              <a:t>What the assessment report includes </a:t>
            </a:r>
          </a:p>
        </p:txBody>
      </p:sp>
      <p:sp>
        <p:nvSpPr>
          <p:cNvPr id="20" name="Oval 19"/>
          <p:cNvSpPr/>
          <p:nvPr/>
        </p:nvSpPr>
        <p:spPr>
          <a:xfrm>
            <a:off x="640080" y="2377440"/>
            <a:ext cx="457200" cy="457200"/>
          </a:xfrm>
          <a:prstGeom prst="ellipse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500" b="1" noProof="0">
                <a:solidFill>
                  <a:srgbClr val="FFFFFF"/>
                </a:solidFill>
                <a:latin typeface="Roboto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25880" y="2359152"/>
            <a:ext cx="9966960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500" b="1" noProof="0">
                <a:solidFill>
                  <a:srgbClr val="071B30"/>
                </a:solidFill>
                <a:latin typeface="Roboto"/>
              </a:rPr>
              <a:t>Domain and overall scores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25880" y="2743200"/>
            <a:ext cx="996696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0" noProof="0">
                <a:solidFill>
                  <a:srgbClr val="3F4A57"/>
                </a:solidFill>
                <a:latin typeface="Roboto"/>
              </a:rPr>
              <a:t>Fully traceable from the result back to each item of supporting evidence. 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3520440"/>
            <a:ext cx="457200" cy="457200"/>
          </a:xfrm>
          <a:prstGeom prst="ellipse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500" b="1" noProof="0">
                <a:solidFill>
                  <a:srgbClr val="FFFFFF"/>
                </a:solidFill>
                <a:latin typeface="Roboto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502152"/>
            <a:ext cx="9966960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500" b="1" noProof="0">
                <a:solidFill>
                  <a:srgbClr val="071B30"/>
                </a:solidFill>
                <a:latin typeface="Roboto"/>
              </a:rPr>
              <a:t>Alignment with reference frameworks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25880" y="3886200"/>
            <a:ext cx="996696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0" noProof="0">
                <a:solidFill>
                  <a:srgbClr val="3F4A57"/>
                </a:solidFill>
                <a:latin typeface="Roboto"/>
              </a:rPr>
              <a:t>The result is also assessed against Gaia-X, IDSA and the DSSC. </a:t>
            </a:r>
          </a:p>
        </p:txBody>
      </p:sp>
      <p:sp>
        <p:nvSpPr>
          <p:cNvPr id="26" name="Oval 25"/>
          <p:cNvSpPr/>
          <p:nvPr/>
        </p:nvSpPr>
        <p:spPr>
          <a:xfrm>
            <a:off x="640080" y="4663440"/>
            <a:ext cx="457200" cy="457200"/>
          </a:xfrm>
          <a:prstGeom prst="ellipse">
            <a:avLst/>
          </a:prstGeom>
          <a:solidFill>
            <a:srgbClr val="4785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500" b="1" noProof="0">
                <a:solidFill>
                  <a:srgbClr val="FFFFFF"/>
                </a:solidFill>
                <a:latin typeface="Roboto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25880" y="4645152"/>
            <a:ext cx="9966960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500" b="1" noProof="0">
                <a:solidFill>
                  <a:srgbClr val="071B30"/>
                </a:solidFill>
                <a:latin typeface="Roboto"/>
              </a:rPr>
              <a:t>Deviations and improvement plan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25880" y="5029200"/>
            <a:ext cx="996696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0" noProof="0">
                <a:solidFill>
                  <a:srgbClr val="3F4A57"/>
                </a:solidFill>
                <a:latin typeface="Roboto"/>
              </a:rPr>
              <a:t>Identified gaps, prioritised according to their impact on the score.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7D4D85-ABF4-D9E0-2419-9EB25BC5B40B}"/>
              </a:ext>
            </a:extLst>
          </p:cNvPr>
          <p:cNvSpPr/>
          <p:nvPr/>
        </p:nvSpPr>
        <p:spPr>
          <a:xfrm>
            <a:off x="640080" y="5623560"/>
            <a:ext cx="10881360" cy="12801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E6EFDA-C245-2534-C0FF-46D2DD8B6FF2}"/>
              </a:ext>
            </a:extLst>
          </p:cNvPr>
          <p:cNvSpPr txBox="1"/>
          <p:nvPr/>
        </p:nvSpPr>
        <p:spPr>
          <a:xfrm>
            <a:off x="640080" y="5760720"/>
            <a:ext cx="10881360" cy="3616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noProof="0">
                <a:solidFill>
                  <a:schemeClr val="bg2">
                    <a:lumMod val="76000"/>
                  </a:schemeClr>
                </a:solidFill>
                <a:latin typeface="Roboto"/>
              </a:rPr>
              <a:t>The report is generated automatically from the scores obtained. </a:t>
            </a:r>
          </a:p>
          <a:p>
            <a:endParaRPr lang="en-GB" sz="1150" b="0" noProof="0">
              <a:solidFill>
                <a:srgbClr val="3F4A57"/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30"/>
          </a:solidFill>
          <a:ln>
            <a:solidFill>
              <a:srgbClr val="2627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156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1" noProof="0">
                <a:solidFill>
                  <a:srgbClr val="4785C3"/>
                </a:solidFill>
                <a:latin typeface="Roboto"/>
              </a:rPr>
              <a:t>RESOURCE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240280"/>
            <a:ext cx="1051560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3200" b="1" noProof="0">
                <a:solidFill>
                  <a:srgbClr val="FFFFFF"/>
                </a:solidFill>
                <a:latin typeface="Roboto"/>
              </a:rPr>
              <a:t>FIND OUT MORE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00400"/>
            <a:ext cx="9692640" cy="861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400" b="0" noProof="0">
                <a:solidFill>
                  <a:srgbClr val="C9D6DF"/>
                </a:solidFill>
                <a:latin typeface="Roboto"/>
              </a:rPr>
              <a:t>This series includes descriptions of the domains and controls, interoperability specifications, reference standards, and guidance on accessing the assessment. </a:t>
            </a:r>
          </a:p>
          <a:p>
            <a:pPr algn="l"/>
            <a:endParaRPr lang="en-GB" sz="1400" b="0" noProof="0">
              <a:solidFill>
                <a:srgbClr val="C9D6DF"/>
              </a:solidFill>
              <a:latin typeface="Roboto"/>
            </a:endParaRPr>
          </a:p>
          <a:p>
            <a:pPr algn="l"/>
            <a:r>
              <a:rPr lang="en-GB" sz="1400" b="0" noProof="0">
                <a:solidFill>
                  <a:srgbClr val="C9D6DF"/>
                </a:solidFill>
                <a:latin typeface="Roboto"/>
              </a:rPr>
              <a:t>It is intended for data-space operators, participating organisations and assessment teams.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910909"/>
            <a:ext cx="2377440" cy="575491"/>
          </a:xfrm>
          <a:prstGeom prst="roundRect">
            <a:avLst>
              <a:gd name="adj" fmla="val 50000"/>
            </a:avLst>
          </a:prstGeom>
          <a:solidFill>
            <a:srgbClr val="3B38EB"/>
          </a:solidFill>
          <a:ln>
            <a:solidFill>
              <a:srgbClr val="3B3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lang="en-GB" sz="1300" b="1" noProof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6263640"/>
            <a:ext cx="1051560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00" b="0" noProof="0">
                <a:solidFill>
                  <a:srgbClr val="9AA3AD"/>
                </a:solidFill>
                <a:latin typeface="Roboto"/>
              </a:rPr>
              <a:t>DS Compliance Framework  ·  Resources  · 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BD4D9F-6031-1E89-4186-8E36A78DCFBD}"/>
              </a:ext>
            </a:extLst>
          </p:cNvPr>
          <p:cNvSpPr txBox="1"/>
          <p:nvPr/>
        </p:nvSpPr>
        <p:spPr>
          <a:xfrm>
            <a:off x="662985" y="5058029"/>
            <a:ext cx="2743200" cy="5693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300" b="1" noProof="0">
                <a:solidFill>
                  <a:srgbClr val="FFFFFF"/>
                </a:solidFill>
                <a:latin typeface="Roboto"/>
                <a:ea typeface="Roboto"/>
                <a:cs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Request information</a:t>
            </a:r>
            <a:endParaRPr lang="en-GB" sz="1300" noProof="0">
              <a:latin typeface="Roboto"/>
              <a:ea typeface="Roboto"/>
              <a:cs typeface="Roboto"/>
            </a:endParaRPr>
          </a:p>
          <a:p>
            <a:pPr algn="l"/>
            <a:endParaRPr lang="en-GB" noProof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d1aa526-3952-4cc1-b457-366135b60661" xsi:nil="true"/>
    <lcf76f155ced4ddcb4097134ff3c332f xmlns="bcdc0571-162d-4d98-87e5-f76e308e3e3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7BAFB670CD69F41AE834D5CAED81885" ma:contentTypeVersion="11" ma:contentTypeDescription="Crear nuevo documento." ma:contentTypeScope="" ma:versionID="a272048c374de1b49b1f2f4dd666b2e2">
  <xsd:schema xmlns:xsd="http://www.w3.org/2001/XMLSchema" xmlns:xs="http://www.w3.org/2001/XMLSchema" xmlns:p="http://schemas.microsoft.com/office/2006/metadata/properties" xmlns:ns2="bcdc0571-162d-4d98-87e5-f76e308e3e3a" xmlns:ns3="fd1aa526-3952-4cc1-b457-366135b60661" targetNamespace="http://schemas.microsoft.com/office/2006/metadata/properties" ma:root="true" ma:fieldsID="6ad6e313ae7a00343e9939b973034b8d" ns2:_="" ns3:_="">
    <xsd:import namespace="bcdc0571-162d-4d98-87e5-f76e308e3e3a"/>
    <xsd:import namespace="fd1aa526-3952-4cc1-b457-366135b60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dc0571-162d-4d98-87e5-f76e308e3e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aa0df150-8553-45f7-87a2-fcbd03a039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1aa526-3952-4cc1-b457-366135b6066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e125abe-3491-4d8a-a2f5-0f6d59d4e82f}" ma:internalName="TaxCatchAll" ma:showField="CatchAllData" ma:web="fd1aa526-3952-4cc1-b457-366135b606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96E563-78F0-4E35-AA40-1FE0E7E4F965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bcdc0571-162d-4d98-87e5-f76e308e3e3a"/>
    <ds:schemaRef ds:uri="http://www.w3.org/XML/1998/namespace"/>
    <ds:schemaRef ds:uri="http://purl.org/dc/dcmitype/"/>
    <ds:schemaRef ds:uri="fd1aa526-3952-4cc1-b457-366135b60661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1489F7B-FE9C-4BE1-AFBE-150DCDF5F8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7CC283-85EE-41E9-8C2A-D48C77BA48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dc0571-162d-4d98-87e5-f76e308e3e3a"/>
    <ds:schemaRef ds:uri="fd1aa526-3952-4cc1-b457-366135b60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640</Words>
  <Application>Microsoft Office PowerPoint</Application>
  <PresentationFormat>Widescreen</PresentationFormat>
  <Paragraphs>102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 Compliance Framework - Plantilla</dc:title>
  <dc:subject>PptxGenJS Presentation</dc:subject>
  <dc:creator>Nunsys Group</dc:creator>
  <cp:lastModifiedBy>Laura Podkoritnik</cp:lastModifiedBy>
  <cp:revision>113</cp:revision>
  <dcterms:created xsi:type="dcterms:W3CDTF">2026-07-08T07:00:58Z</dcterms:created>
  <dcterms:modified xsi:type="dcterms:W3CDTF">2026-09-18T11:10:30Z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0x01010007BAFB670CD69F41AE834D5CAED81885</vt:lpwstr>
  </property>
  <property fmtid="{D5CDD505-2E9C-101B-9397-08002B2CF9AE}" pid="3" name="MediaServiceImageTags">
    <vt:lpwstr/>
  </property>
</Properties>
</file>